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21"/>
  </p:notesMasterIdLst>
  <p:handoutMasterIdLst>
    <p:handoutMasterId r:id="rId22"/>
  </p:handoutMasterIdLst>
  <p:sldIdLst>
    <p:sldId id="256" r:id="rId6"/>
    <p:sldId id="259" r:id="rId7"/>
    <p:sldId id="270" r:id="rId8"/>
    <p:sldId id="269" r:id="rId9"/>
    <p:sldId id="258" r:id="rId10"/>
    <p:sldId id="271" r:id="rId11"/>
    <p:sldId id="272" r:id="rId12"/>
    <p:sldId id="267" r:id="rId13"/>
    <p:sldId id="274" r:id="rId14"/>
    <p:sldId id="275" r:id="rId15"/>
    <p:sldId id="277" r:id="rId16"/>
    <p:sldId id="276" r:id="rId17"/>
    <p:sldId id="278" r:id="rId18"/>
    <p:sldId id="279" r:id="rId19"/>
    <p:sldId id="257" r:id="rId2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725" autoAdjust="0"/>
    <p:restoredTop sz="93381" autoAdjust="0"/>
  </p:normalViewPr>
  <p:slideViewPr>
    <p:cSldViewPr>
      <p:cViewPr varScale="1">
        <p:scale>
          <a:sx n="60" d="100"/>
          <a:sy n="60" d="100"/>
        </p:scale>
        <p:origin x="2046"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9/7/2021</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9/7/2021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13</a:t>
            </a:fld>
            <a:endParaRPr lang="en-US"/>
          </a:p>
        </p:txBody>
      </p:sp>
    </p:spTree>
    <p:extLst>
      <p:ext uri="{BB962C8B-B14F-4D97-AF65-F5344CB8AC3E}">
        <p14:creationId xmlns:p14="http://schemas.microsoft.com/office/powerpoint/2010/main" val="2554259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process by which those who have been denied the ability to make strategic life choices acquire such an ability (Kabeer, 1999)</a:t>
            </a:r>
          </a:p>
          <a:p>
            <a:r>
              <a:rPr lang="en-US" dirty="0"/>
              <a:t>-Influences-social norms, knowledge, skills and decision making power in the household</a:t>
            </a:r>
          </a:p>
          <a:p>
            <a:r>
              <a:rPr lang="en-US" dirty="0"/>
              <a:t>-Empirical evidence suggests that empowering women improves nutrition for mothers, their children, and other household members. For example, more than half of reductions in all child stunting from 1970 to 1995 can be attributed to increases in women's status (Smith and Haddad 2000).</a:t>
            </a:r>
          </a:p>
          <a:p>
            <a:endParaRPr lang="en-TZ"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2</a:t>
            </a:fld>
            <a:endParaRPr lang="en-US"/>
          </a:p>
        </p:txBody>
      </p:sp>
    </p:spTree>
    <p:extLst>
      <p:ext uri="{BB962C8B-B14F-4D97-AF65-F5344CB8AC3E}">
        <p14:creationId xmlns:p14="http://schemas.microsoft.com/office/powerpoint/2010/main" val="2113893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Pro-WEAI includes new indicators of empowerment that were not part of WEAI, assessing areas such as self-efficacy, domestic violence, mobility, and intrahousehold relationships. Further, many of the indicators of pro-WEAI have stricter cutoffs for adequacy than WEAI to allow for projects to detect changes in empowerment over time. For example, in WEAI, a respondent is considered adequate in control over use of income if she or he has input in decisions about at least one source of income. In pro-WEAI, a respondent is considered adequate in this indicator if she or he has input in decisions about income from all of the income-generating activities in which she or he participates.</a:t>
            </a:r>
          </a:p>
          <a:p>
            <a:endParaRPr lang="en-US" dirty="0"/>
          </a:p>
          <a:p>
            <a:endParaRPr lang="en-TZ"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3</a:t>
            </a:fld>
            <a:endParaRPr lang="en-US"/>
          </a:p>
        </p:txBody>
      </p:sp>
    </p:spTree>
    <p:extLst>
      <p:ext uri="{BB962C8B-B14F-4D97-AF65-F5344CB8AC3E}">
        <p14:creationId xmlns:p14="http://schemas.microsoft.com/office/powerpoint/2010/main" val="3113729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an aggregate indicator, the WEAI is composed of two sub-indexes: (1) the five domains of women’s empowerment [5DE] and (2) gender parity (the Gender Parity Index [GPI]). The 5DE subindex measures the roles and extent of women’s engagement in the </a:t>
            </a:r>
            <a:r>
              <a:rPr lang="en-US" dirty="0" err="1"/>
              <a:t>agri</a:t>
            </a:r>
            <a:r>
              <a:rPr lang="en-US" dirty="0"/>
              <a:t>- cultural sector in five domains, which are constructed using 10 indicators </a:t>
            </a:r>
          </a:p>
          <a:p>
            <a:endParaRPr lang="en-US" dirty="0"/>
          </a:p>
          <a:p>
            <a:endParaRPr lang="en-TZ"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4</a:t>
            </a:fld>
            <a:endParaRPr lang="en-US"/>
          </a:p>
        </p:txBody>
      </p:sp>
    </p:spTree>
    <p:extLst>
      <p:ext uri="{BB962C8B-B14F-4D97-AF65-F5344CB8AC3E}">
        <p14:creationId xmlns:p14="http://schemas.microsoft.com/office/powerpoint/2010/main" val="2554759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Households did not significantly differ in baseline characteristics considered</a:t>
            </a:r>
          </a:p>
          <a:p>
            <a:endParaRPr lang="en-TZ"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8</a:t>
            </a:fld>
            <a:endParaRPr lang="en-US"/>
          </a:p>
        </p:txBody>
      </p:sp>
    </p:spTree>
    <p:extLst>
      <p:ext uri="{BB962C8B-B14F-4D97-AF65-F5344CB8AC3E}">
        <p14:creationId xmlns:p14="http://schemas.microsoft.com/office/powerpoint/2010/main" val="3220036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9</a:t>
            </a:fld>
            <a:endParaRPr lang="en-US"/>
          </a:p>
        </p:txBody>
      </p:sp>
    </p:spTree>
    <p:extLst>
      <p:ext uri="{BB962C8B-B14F-4D97-AF65-F5344CB8AC3E}">
        <p14:creationId xmlns:p14="http://schemas.microsoft.com/office/powerpoint/2010/main" val="1789478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studies have found that women's discretionary income has greater impact on child nutrition and food security than men's (United Nations Children's Fund 2011; Smith et al. 2003), and among agriculture interventions that have improved nutrition, women's active involvement has been a consistent element (Ruel and Alderman 2013).</a:t>
            </a:r>
          </a:p>
          <a:p>
            <a:endParaRPr lang="en-TZ"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10</a:t>
            </a:fld>
            <a:endParaRPr lang="en-US"/>
          </a:p>
        </p:txBody>
      </p:sp>
    </p:spTree>
    <p:extLst>
      <p:ext uri="{BB962C8B-B14F-4D97-AF65-F5344CB8AC3E}">
        <p14:creationId xmlns:p14="http://schemas.microsoft.com/office/powerpoint/2010/main" val="8334801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TZ" dirty="0"/>
              <a:t>Three component indicators were also positively associated with LAZ: satisfaction with leisure time (</a:t>
            </a:r>
            <a:r>
              <a:rPr lang="el-GR" altLang="en-TZ" dirty="0"/>
              <a:t>β = 0·27, </a:t>
            </a:r>
            <a:r>
              <a:rPr lang="en-GB" altLang="en-TZ" dirty="0"/>
              <a:t>P &lt; 0·01), access to and decisions regarding credit (</a:t>
            </a:r>
            <a:r>
              <a:rPr lang="el-GR" altLang="en-TZ" dirty="0"/>
              <a:t>β=0·20, </a:t>
            </a:r>
            <a:r>
              <a:rPr lang="en-GB" altLang="en-TZ" dirty="0"/>
              <a:t>P=0·02) and autonomy in production (</a:t>
            </a:r>
            <a:r>
              <a:rPr lang="el-GR" altLang="en-TZ" dirty="0"/>
              <a:t>β=0·10, </a:t>
            </a:r>
            <a:r>
              <a:rPr lang="en-GB" altLang="en-TZ" dirty="0"/>
              <a:t>P=0·04)-Cunningham et al 2015</a:t>
            </a:r>
          </a:p>
          <a:p>
            <a:endParaRPr lang="en-TZ"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11</a:t>
            </a:fld>
            <a:endParaRPr lang="en-US"/>
          </a:p>
        </p:txBody>
      </p:sp>
    </p:spTree>
    <p:extLst>
      <p:ext uri="{BB962C8B-B14F-4D97-AF65-F5344CB8AC3E}">
        <p14:creationId xmlns:p14="http://schemas.microsoft.com/office/powerpoint/2010/main" val="41167279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TZ" dirty="0"/>
              <a:t>Agriculture can also pose threats to family nutrition, especially when women must work at times and in places that interfere with the feeding of their infants and young children (United Nations Children's Fund 2011). Demands for excessive physical activity during a pregnancy may also put their unborn babies at risk (</a:t>
            </a:r>
            <a:r>
              <a:rPr lang="en-US" altLang="en-TZ" dirty="0" err="1"/>
              <a:t>Herforth</a:t>
            </a:r>
            <a:r>
              <a:rPr lang="en-US" altLang="en-TZ" dirty="0"/>
              <a:t>, Jones, and </a:t>
            </a:r>
            <a:r>
              <a:rPr lang="en-US" altLang="en-TZ" dirty="0" err="1"/>
              <a:t>Pinstrup</a:t>
            </a:r>
            <a:r>
              <a:rPr lang="en-US" altLang="en-TZ" dirty="0"/>
              <a:t>-Andersen 2012).</a:t>
            </a:r>
          </a:p>
          <a:p>
            <a:endParaRPr lang="en-TZ"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12</a:t>
            </a:fld>
            <a:endParaRPr lang="en-US"/>
          </a:p>
        </p:txBody>
      </p:sp>
    </p:spTree>
    <p:extLst>
      <p:ext uri="{BB962C8B-B14F-4D97-AF65-F5344CB8AC3E}">
        <p14:creationId xmlns:p14="http://schemas.microsoft.com/office/powerpoint/2010/main" val="20348583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cid:image001.png@01D16D8C.9C905A10"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75961" y="5169237"/>
            <a:ext cx="6172200" cy="92733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3200" dirty="0"/>
              <a:t>Women empowerment and associations with maternal &amp; child nutrition outcomes in Dodoma, Central Tanzania</a:t>
            </a:r>
          </a:p>
          <a:p>
            <a:endParaRPr lang="en-US" dirty="0"/>
          </a:p>
          <a:p>
            <a:endParaRPr lang="en-US" dirty="0"/>
          </a:p>
        </p:txBody>
      </p:sp>
      <p:sp>
        <p:nvSpPr>
          <p:cNvPr id="3" name="Text Placeholder 2"/>
          <p:cNvSpPr>
            <a:spLocks noGrp="1"/>
          </p:cNvSpPr>
          <p:nvPr>
            <p:ph type="body" sz="quarter" idx="12"/>
          </p:nvPr>
        </p:nvSpPr>
        <p:spPr>
          <a:xfrm>
            <a:off x="2284412" y="3352801"/>
            <a:ext cx="4575175" cy="1219200"/>
          </a:xfrm>
        </p:spPr>
        <p:txBody>
          <a:bodyPr/>
          <a:lstStyle/>
          <a:p>
            <a:endParaRPr lang="en-US" dirty="0"/>
          </a:p>
          <a:p>
            <a:r>
              <a:rPr lang="en-US" sz="2000" dirty="0" err="1"/>
              <a:t>Gichohi-Wainaina</a:t>
            </a:r>
            <a:r>
              <a:rPr lang="en-US" sz="2000" dirty="0"/>
              <a:t>, W;  </a:t>
            </a:r>
            <a:r>
              <a:rPr lang="en-US" sz="2000" dirty="0" err="1"/>
              <a:t>Jumbe</a:t>
            </a:r>
            <a:r>
              <a:rPr lang="en-US" sz="2000" dirty="0"/>
              <a:t>, T; </a:t>
            </a:r>
            <a:r>
              <a:rPr lang="en-US" sz="2000" dirty="0" err="1"/>
              <a:t>Kakota</a:t>
            </a:r>
            <a:r>
              <a:rPr lang="en-US" sz="2000" dirty="0"/>
              <a:t>, T; Saluti F; Bekunda, M and </a:t>
            </a:r>
            <a:r>
              <a:rPr lang="en-US" sz="2000" dirty="0" err="1"/>
              <a:t>Okori</a:t>
            </a:r>
            <a:r>
              <a:rPr lang="en-US" sz="2000" dirty="0"/>
              <a:t>, P</a:t>
            </a:r>
          </a:p>
          <a:p>
            <a:endParaRPr lang="en-US" sz="2000" dirty="0"/>
          </a:p>
          <a:p>
            <a:r>
              <a:rPr lang="en-US" sz="2000" dirty="0"/>
              <a:t>Africa RISING ESA Project monthly seminar presentation</a:t>
            </a:r>
          </a:p>
          <a:p>
            <a:r>
              <a:rPr lang="en-US" sz="2000" dirty="0"/>
              <a:t>02/09/2021</a:t>
            </a:r>
          </a:p>
          <a:p>
            <a:endParaRPr lang="en-US" dirty="0"/>
          </a:p>
          <a:p>
            <a:endParaRPr lang="en-US" dirty="0"/>
          </a:p>
        </p:txBody>
      </p:sp>
      <p:pic>
        <p:nvPicPr>
          <p:cNvPr id="4" name="Picture 17">
            <a:extLst>
              <a:ext uri="{FF2B5EF4-FFF2-40B4-BE49-F238E27FC236}">
                <a16:creationId xmlns:a16="http://schemas.microsoft.com/office/drawing/2014/main" id="{8178071C-D606-4DBD-84BA-BB70C05C1F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5410200"/>
            <a:ext cx="2514600" cy="32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SUA Logo Download - Sokoine University of Agriculture (SUA) 2021/2022 -  Mabumbe">
            <a:extLst>
              <a:ext uri="{FF2B5EF4-FFF2-40B4-BE49-F238E27FC236}">
                <a16:creationId xmlns:a16="http://schemas.microsoft.com/office/drawing/2014/main" id="{4CD17938-7854-4A0C-81FC-088F4941DD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3756" y="4605353"/>
            <a:ext cx="1538287" cy="1357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3400" y="838200"/>
            <a:ext cx="6858000" cy="838200"/>
          </a:xfrm>
        </p:spPr>
        <p:txBody>
          <a:bodyPr>
            <a:normAutofit fontScale="62500" lnSpcReduction="20000"/>
          </a:bodyPr>
          <a:lstStyle/>
          <a:p>
            <a:r>
              <a:rPr lang="en-US" dirty="0"/>
              <a:t>Proportion empowered households based on Pro-WEAI domains</a:t>
            </a:r>
          </a:p>
        </p:txBody>
      </p:sp>
      <p:graphicFrame>
        <p:nvGraphicFramePr>
          <p:cNvPr id="7" name="Table 6">
            <a:extLst>
              <a:ext uri="{FF2B5EF4-FFF2-40B4-BE49-F238E27FC236}">
                <a16:creationId xmlns:a16="http://schemas.microsoft.com/office/drawing/2014/main" id="{DD700FE7-B9A9-43E9-A98F-5820E7D5FF86}"/>
              </a:ext>
            </a:extLst>
          </p:cNvPr>
          <p:cNvGraphicFramePr>
            <a:graphicFrameLocks noGrp="1"/>
          </p:cNvGraphicFramePr>
          <p:nvPr/>
        </p:nvGraphicFramePr>
        <p:xfrm>
          <a:off x="838200" y="1828800"/>
          <a:ext cx="7777162" cy="4027486"/>
        </p:xfrm>
        <a:graphic>
          <a:graphicData uri="http://schemas.openxmlformats.org/drawingml/2006/table">
            <a:tbl>
              <a:tblPr>
                <a:tableStyleId>{5C22544A-7EE6-4342-B048-85BDC9FD1C3A}</a:tableStyleId>
              </a:tblPr>
              <a:tblGrid>
                <a:gridCol w="998936">
                  <a:extLst>
                    <a:ext uri="{9D8B030D-6E8A-4147-A177-3AD203B41FA5}">
                      <a16:colId xmlns:a16="http://schemas.microsoft.com/office/drawing/2014/main" val="20000"/>
                    </a:ext>
                  </a:extLst>
                </a:gridCol>
                <a:gridCol w="2284925">
                  <a:extLst>
                    <a:ext uri="{9D8B030D-6E8A-4147-A177-3AD203B41FA5}">
                      <a16:colId xmlns:a16="http://schemas.microsoft.com/office/drawing/2014/main" val="20001"/>
                    </a:ext>
                  </a:extLst>
                </a:gridCol>
                <a:gridCol w="1117584">
                  <a:extLst>
                    <a:ext uri="{9D8B030D-6E8A-4147-A177-3AD203B41FA5}">
                      <a16:colId xmlns:a16="http://schemas.microsoft.com/office/drawing/2014/main" val="20002"/>
                    </a:ext>
                  </a:extLst>
                </a:gridCol>
                <a:gridCol w="998936">
                  <a:extLst>
                    <a:ext uri="{9D8B030D-6E8A-4147-A177-3AD203B41FA5}">
                      <a16:colId xmlns:a16="http://schemas.microsoft.com/office/drawing/2014/main" val="20003"/>
                    </a:ext>
                  </a:extLst>
                </a:gridCol>
                <a:gridCol w="998936">
                  <a:extLst>
                    <a:ext uri="{9D8B030D-6E8A-4147-A177-3AD203B41FA5}">
                      <a16:colId xmlns:a16="http://schemas.microsoft.com/office/drawing/2014/main" val="20004"/>
                    </a:ext>
                  </a:extLst>
                </a:gridCol>
                <a:gridCol w="1377845">
                  <a:extLst>
                    <a:ext uri="{9D8B030D-6E8A-4147-A177-3AD203B41FA5}">
                      <a16:colId xmlns:a16="http://schemas.microsoft.com/office/drawing/2014/main" val="20005"/>
                    </a:ext>
                  </a:extLst>
                </a:gridCol>
              </a:tblGrid>
              <a:tr h="872623">
                <a:tc>
                  <a:txBody>
                    <a:bodyPr/>
                    <a:lstStyle/>
                    <a:p>
                      <a:pPr marL="0" algn="l" defTabSz="914400" rtl="0" eaLnBrk="1" fontAlgn="b" latinLnBrk="0" hangingPunct="1"/>
                      <a:r>
                        <a:rPr lang="en-GB" sz="1500" b="1" kern="1200" dirty="0">
                          <a:solidFill>
                            <a:schemeClr val="tx1"/>
                          </a:solidFill>
                          <a:effectLst/>
                          <a:latin typeface="Calibri" panose="020F0502020204030204" pitchFamily="34" charset="0"/>
                          <a:ea typeface="+mn-ea"/>
                          <a:cs typeface="Latha" panose="020B0604020202020204"/>
                        </a:rPr>
                        <a:t>Domain  </a:t>
                      </a:r>
                    </a:p>
                  </a:txBody>
                  <a:tcPr marL="7145" marR="7145" marT="7145" marB="0" anchor="b">
                    <a:solidFill>
                      <a:srgbClr val="00B0F0"/>
                    </a:solidFill>
                  </a:tcPr>
                </a:tc>
                <a:tc>
                  <a:txBody>
                    <a:bodyPr/>
                    <a:lstStyle/>
                    <a:p>
                      <a:pPr marL="0" algn="l" defTabSz="914400" rtl="0" eaLnBrk="1" fontAlgn="b" latinLnBrk="0" hangingPunct="1"/>
                      <a:r>
                        <a:rPr lang="en-GB" sz="1500" b="1" kern="1200" dirty="0">
                          <a:solidFill>
                            <a:schemeClr val="tx1"/>
                          </a:solidFill>
                          <a:effectLst/>
                          <a:latin typeface="Calibri" panose="020F0502020204030204" pitchFamily="34" charset="0"/>
                          <a:ea typeface="+mn-ea"/>
                          <a:cs typeface="Latha" panose="020B0604020202020204"/>
                        </a:rPr>
                        <a:t>Indicator </a:t>
                      </a:r>
                    </a:p>
                  </a:txBody>
                  <a:tcPr marL="7145" marR="7145" marT="7145" marB="0" anchor="b">
                    <a:solidFill>
                      <a:srgbClr val="00B0F0"/>
                    </a:solidFill>
                  </a:tcPr>
                </a:tc>
                <a:tc>
                  <a:txBody>
                    <a:bodyPr/>
                    <a:lstStyle/>
                    <a:p>
                      <a:pPr marL="0" algn="l" defTabSz="914400" rtl="0" eaLnBrk="1" fontAlgn="b" latinLnBrk="0" hangingPunct="1"/>
                      <a:r>
                        <a:rPr lang="en-GB" sz="1500" b="1" kern="1200" dirty="0">
                          <a:solidFill>
                            <a:schemeClr val="tx1"/>
                          </a:solidFill>
                          <a:effectLst/>
                          <a:latin typeface="Calibri" panose="020F0502020204030204" pitchFamily="34" charset="0"/>
                          <a:ea typeface="+mn-ea"/>
                          <a:cs typeface="Latha" panose="020B0604020202020204"/>
                        </a:rPr>
                        <a:t>% empowered in DAHH</a:t>
                      </a:r>
                    </a:p>
                  </a:txBody>
                  <a:tcPr marL="7145" marR="7145" marT="7145" marB="0" anchor="b">
                    <a:solidFill>
                      <a:srgbClr val="00B0F0"/>
                    </a:solidFill>
                  </a:tcPr>
                </a:tc>
                <a:tc>
                  <a:txBody>
                    <a:bodyPr/>
                    <a:lstStyle/>
                    <a:p>
                      <a:pPr marL="0" algn="l" defTabSz="914400" rtl="0" eaLnBrk="1" fontAlgn="b" latinLnBrk="0" hangingPunct="1"/>
                      <a:r>
                        <a:rPr lang="en-GB" sz="1500" b="1" kern="1200" dirty="0">
                          <a:solidFill>
                            <a:schemeClr val="tx1"/>
                          </a:solidFill>
                          <a:effectLst/>
                          <a:latin typeface="Calibri" panose="020F0502020204030204" pitchFamily="34" charset="0"/>
                          <a:ea typeface="+mn-ea"/>
                          <a:cs typeface="Latha" panose="020B0604020202020204"/>
                        </a:rPr>
                        <a:t>% empowered in FAHH</a:t>
                      </a:r>
                    </a:p>
                  </a:txBody>
                  <a:tcPr marL="7145" marR="7145" marT="7145" marB="0" anchor="b">
                    <a:solidFill>
                      <a:srgbClr val="00B0F0"/>
                    </a:solidFill>
                  </a:tcPr>
                </a:tc>
                <a:tc>
                  <a:txBody>
                    <a:bodyPr/>
                    <a:lstStyle/>
                    <a:p>
                      <a:pPr marL="0" algn="l" defTabSz="914400" rtl="0" eaLnBrk="1" fontAlgn="b" latinLnBrk="0" hangingPunct="1"/>
                      <a:r>
                        <a:rPr lang="en-GB" sz="1500" b="1" kern="1200" dirty="0">
                          <a:solidFill>
                            <a:schemeClr val="tx1"/>
                          </a:solidFill>
                          <a:effectLst/>
                          <a:latin typeface="Calibri" panose="020F0502020204030204" pitchFamily="34" charset="0"/>
                          <a:ea typeface="+mn-ea"/>
                          <a:cs typeface="Latha" panose="020B0604020202020204"/>
                        </a:rPr>
                        <a:t>P-value</a:t>
                      </a:r>
                    </a:p>
                  </a:txBody>
                  <a:tcPr marL="7145" marR="7145" marT="7145" marB="0" anchor="b">
                    <a:solidFill>
                      <a:srgbClr val="00B0F0"/>
                    </a:solidFill>
                  </a:tcPr>
                </a:tc>
                <a:tc>
                  <a:txBody>
                    <a:bodyPr/>
                    <a:lstStyle/>
                    <a:p>
                      <a:pPr marL="0" algn="l" defTabSz="914400" rtl="0" eaLnBrk="1" fontAlgn="b" latinLnBrk="0" hangingPunct="1"/>
                      <a:r>
                        <a:rPr lang="en-GB" sz="1500" b="1" kern="1200" dirty="0">
                          <a:solidFill>
                            <a:schemeClr val="tx1"/>
                          </a:solidFill>
                          <a:effectLst/>
                          <a:latin typeface="Calibri" panose="020F0502020204030204" pitchFamily="34" charset="0"/>
                          <a:ea typeface="+mn-ea"/>
                          <a:cs typeface="Latha" panose="020B0604020202020204"/>
                        </a:rPr>
                        <a:t>% empowered in all households</a:t>
                      </a:r>
                    </a:p>
                  </a:txBody>
                  <a:tcPr marL="7145" marR="7145" marT="7145" marB="0" anchor="b">
                    <a:solidFill>
                      <a:srgbClr val="00B0F0"/>
                    </a:solidFill>
                  </a:tcPr>
                </a:tc>
                <a:extLst>
                  <a:ext uri="{0D108BD9-81ED-4DB2-BD59-A6C34878D82A}">
                    <a16:rowId xmlns:a16="http://schemas.microsoft.com/office/drawing/2014/main" val="10000"/>
                  </a:ext>
                </a:extLst>
              </a:tr>
              <a:tr h="285280">
                <a:tc>
                  <a:txBody>
                    <a:bodyPr/>
                    <a:lstStyle/>
                    <a:p>
                      <a:pPr marL="0" algn="l" defTabSz="914400" rtl="0" eaLnBrk="1" fontAlgn="b" latinLnBrk="0" hangingPunct="1"/>
                      <a:r>
                        <a:rPr lang="en-GB" sz="1500" b="0" kern="1200" dirty="0">
                          <a:solidFill>
                            <a:schemeClr val="tx1"/>
                          </a:solidFill>
                          <a:effectLst/>
                          <a:latin typeface="Calibri" panose="020F0502020204030204" pitchFamily="34" charset="0"/>
                          <a:ea typeface="+mn-ea"/>
                          <a:cs typeface="Latha" panose="020B0604020202020204"/>
                        </a:rPr>
                        <a:t>Production </a:t>
                      </a:r>
                    </a:p>
                  </a:txBody>
                  <a:tcPr marL="7145" marR="7145" marT="7145" marB="0" anchor="b"/>
                </a:tc>
                <a:tc>
                  <a:txBody>
                    <a:bodyPr/>
                    <a:lstStyle/>
                    <a:p>
                      <a:pPr marL="0" algn="l" defTabSz="914400" rtl="0" eaLnBrk="1" fontAlgn="b" latinLnBrk="0" hangingPunct="1"/>
                      <a:r>
                        <a:rPr lang="en-GB" sz="1500" b="0" kern="1200" dirty="0">
                          <a:solidFill>
                            <a:srgbClr val="FF0000"/>
                          </a:solidFill>
                          <a:effectLst/>
                          <a:latin typeface="Calibri" panose="020F0502020204030204" pitchFamily="34" charset="0"/>
                          <a:ea typeface="+mn-ea"/>
                          <a:cs typeface="Latha" panose="020B0604020202020204"/>
                        </a:rPr>
                        <a:t>Input in productive decisions </a:t>
                      </a:r>
                    </a:p>
                  </a:txBody>
                  <a:tcPr marL="7145" marR="7145" marT="7145" marB="0" anchor="b"/>
                </a:tc>
                <a:tc>
                  <a:txBody>
                    <a:bodyPr/>
                    <a:lstStyle/>
                    <a:p>
                      <a:pPr marL="0" algn="l" defTabSz="914400" rtl="0" eaLnBrk="1" fontAlgn="b" latinLnBrk="0" hangingPunct="1"/>
                      <a:r>
                        <a:rPr lang="en-KE" sz="1500" b="0" kern="1200">
                          <a:solidFill>
                            <a:srgbClr val="FF0000"/>
                          </a:solidFill>
                          <a:effectLst/>
                          <a:latin typeface="Calibri" panose="020F0502020204030204" pitchFamily="34" charset="0"/>
                          <a:ea typeface="+mn-ea"/>
                          <a:cs typeface="Latha" panose="020B0604020202020204"/>
                        </a:rPr>
                        <a:t>40</a:t>
                      </a:r>
                    </a:p>
                  </a:txBody>
                  <a:tcPr marL="7145" marR="7145" marT="7145" marB="0" anchor="b"/>
                </a:tc>
                <a:tc>
                  <a:txBody>
                    <a:bodyPr/>
                    <a:lstStyle/>
                    <a:p>
                      <a:pPr marL="0" algn="l" defTabSz="914400" rtl="0" eaLnBrk="1" fontAlgn="b" latinLnBrk="0" hangingPunct="1"/>
                      <a:r>
                        <a:rPr lang="en-KE" sz="1500" b="0" kern="1200" dirty="0">
                          <a:solidFill>
                            <a:srgbClr val="FF0000"/>
                          </a:solidFill>
                          <a:effectLst/>
                          <a:latin typeface="Calibri" panose="020F0502020204030204" pitchFamily="34" charset="0"/>
                          <a:ea typeface="+mn-ea"/>
                          <a:cs typeface="Latha" panose="020B0604020202020204"/>
                        </a:rPr>
                        <a:t>33</a:t>
                      </a:r>
                    </a:p>
                  </a:txBody>
                  <a:tcPr marL="7145" marR="7145" marT="7145" marB="0" anchor="b"/>
                </a:tc>
                <a:tc>
                  <a:txBody>
                    <a:bodyPr/>
                    <a:lstStyle/>
                    <a:p>
                      <a:pPr marL="0" algn="l" defTabSz="914400" rtl="0" eaLnBrk="1" fontAlgn="b" latinLnBrk="0" hangingPunct="1"/>
                      <a:r>
                        <a:rPr lang="en-KE" sz="1500" b="0" kern="1200" dirty="0">
                          <a:solidFill>
                            <a:srgbClr val="FF0000"/>
                          </a:solidFill>
                          <a:effectLst/>
                          <a:latin typeface="Calibri" panose="020F0502020204030204" pitchFamily="34" charset="0"/>
                          <a:ea typeface="+mn-ea"/>
                          <a:cs typeface="Latha" panose="020B0604020202020204"/>
                        </a:rPr>
                        <a:t>0.02</a:t>
                      </a:r>
                    </a:p>
                  </a:txBody>
                  <a:tcPr marL="7145" marR="7145" marT="7145" marB="0" anchor="b"/>
                </a:tc>
                <a:tc>
                  <a:txBody>
                    <a:bodyPr/>
                    <a:lstStyle/>
                    <a:p>
                      <a:pPr marL="0" algn="l" defTabSz="914400" rtl="0" eaLnBrk="1" fontAlgn="b" latinLnBrk="0" hangingPunct="1"/>
                      <a:r>
                        <a:rPr lang="en-KE" sz="1500" b="0" kern="1200" dirty="0">
                          <a:solidFill>
                            <a:srgbClr val="FF0000"/>
                          </a:solidFill>
                          <a:effectLst/>
                          <a:latin typeface="Calibri" panose="020F0502020204030204" pitchFamily="34" charset="0"/>
                          <a:ea typeface="+mn-ea"/>
                          <a:cs typeface="Latha" panose="020B0604020202020204"/>
                        </a:rPr>
                        <a:t>39</a:t>
                      </a:r>
                    </a:p>
                  </a:txBody>
                  <a:tcPr marL="7145" marR="7145" marT="7145" marB="0" anchor="b"/>
                </a:tc>
                <a:extLst>
                  <a:ext uri="{0D108BD9-81ED-4DB2-BD59-A6C34878D82A}">
                    <a16:rowId xmlns:a16="http://schemas.microsoft.com/office/drawing/2014/main" val="10001"/>
                  </a:ext>
                </a:extLst>
              </a:tr>
              <a:tr h="285280">
                <a:tc>
                  <a:txBody>
                    <a:bodyPr/>
                    <a:lstStyle/>
                    <a:p>
                      <a:pPr marL="0" algn="l" defTabSz="914400" rtl="0" eaLnBrk="1" fontAlgn="b" latinLnBrk="0" hangingPunct="1"/>
                      <a:endParaRPr lang="en-KE" sz="1500" b="0" kern="1200">
                        <a:solidFill>
                          <a:schemeClr val="tx1"/>
                        </a:solidFill>
                        <a:effectLst/>
                        <a:latin typeface="Calibri" panose="020F0502020204030204" pitchFamily="34" charset="0"/>
                        <a:ea typeface="+mn-ea"/>
                        <a:cs typeface="Latha" panose="020B0604020202020204"/>
                      </a:endParaRPr>
                    </a:p>
                  </a:txBody>
                  <a:tcPr marL="7145" marR="7145" marT="7145" marB="0" anchor="b"/>
                </a:tc>
                <a:tc>
                  <a:txBody>
                    <a:bodyPr/>
                    <a:lstStyle/>
                    <a:p>
                      <a:pPr marL="0" algn="l" defTabSz="914400" rtl="0" eaLnBrk="1" fontAlgn="b" latinLnBrk="0" hangingPunct="1"/>
                      <a:r>
                        <a:rPr lang="en-GB" sz="1500" b="0" kern="1200" dirty="0">
                          <a:solidFill>
                            <a:schemeClr val="tx1"/>
                          </a:solidFill>
                          <a:effectLst/>
                          <a:latin typeface="Calibri" panose="020F0502020204030204" pitchFamily="34" charset="0"/>
                          <a:ea typeface="+mn-ea"/>
                          <a:cs typeface="Latha" panose="020B0604020202020204"/>
                        </a:rPr>
                        <a:t>Autonomy in production </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48</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50</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0.91</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49</a:t>
                      </a:r>
                    </a:p>
                  </a:txBody>
                  <a:tcPr marL="7145" marR="7145" marT="7145" marB="0" anchor="b"/>
                </a:tc>
                <a:extLst>
                  <a:ext uri="{0D108BD9-81ED-4DB2-BD59-A6C34878D82A}">
                    <a16:rowId xmlns:a16="http://schemas.microsoft.com/office/drawing/2014/main" val="10002"/>
                  </a:ext>
                </a:extLst>
              </a:tr>
              <a:tr h="285280">
                <a:tc>
                  <a:txBody>
                    <a:bodyPr/>
                    <a:lstStyle/>
                    <a:p>
                      <a:pPr marL="0" algn="l" defTabSz="914400" rtl="0" eaLnBrk="1" fontAlgn="b" latinLnBrk="0" hangingPunct="1"/>
                      <a:r>
                        <a:rPr lang="en-GB" sz="1500" b="0" kern="1200">
                          <a:solidFill>
                            <a:schemeClr val="tx1"/>
                          </a:solidFill>
                          <a:effectLst/>
                          <a:latin typeface="Calibri" panose="020F0502020204030204" pitchFamily="34" charset="0"/>
                          <a:ea typeface="+mn-ea"/>
                          <a:cs typeface="Latha" panose="020B0604020202020204"/>
                        </a:rPr>
                        <a:t>Resources </a:t>
                      </a:r>
                    </a:p>
                  </a:txBody>
                  <a:tcPr marL="7145" marR="7145" marT="7145" marB="0" anchor="b"/>
                </a:tc>
                <a:tc>
                  <a:txBody>
                    <a:bodyPr/>
                    <a:lstStyle/>
                    <a:p>
                      <a:pPr marL="0" algn="l" defTabSz="914400" rtl="0" eaLnBrk="1" fontAlgn="b" latinLnBrk="0" hangingPunct="1"/>
                      <a:r>
                        <a:rPr lang="en-GB" sz="1500" b="0" kern="1200">
                          <a:solidFill>
                            <a:schemeClr val="tx1"/>
                          </a:solidFill>
                          <a:effectLst/>
                          <a:latin typeface="Calibri" panose="020F0502020204030204" pitchFamily="34" charset="0"/>
                          <a:ea typeface="+mn-ea"/>
                          <a:cs typeface="Latha" panose="020B0604020202020204"/>
                        </a:rPr>
                        <a:t>Ownership of assets </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10</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16</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0.38</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11</a:t>
                      </a:r>
                    </a:p>
                  </a:txBody>
                  <a:tcPr marL="7145" marR="7145" marT="7145" marB="0" anchor="b"/>
                </a:tc>
                <a:extLst>
                  <a:ext uri="{0D108BD9-81ED-4DB2-BD59-A6C34878D82A}">
                    <a16:rowId xmlns:a16="http://schemas.microsoft.com/office/drawing/2014/main" val="10003"/>
                  </a:ext>
                </a:extLst>
              </a:tr>
              <a:tr h="570561">
                <a:tc>
                  <a:txBody>
                    <a:bodyPr/>
                    <a:lstStyle/>
                    <a:p>
                      <a:pPr marL="0" algn="l" defTabSz="914400" rtl="0" eaLnBrk="1" fontAlgn="b" latinLnBrk="0" hangingPunct="1"/>
                      <a:endParaRPr lang="en-KE" sz="1500" b="0" kern="1200">
                        <a:solidFill>
                          <a:schemeClr val="tx1"/>
                        </a:solidFill>
                        <a:effectLst/>
                        <a:latin typeface="Calibri" panose="020F0502020204030204" pitchFamily="34" charset="0"/>
                        <a:ea typeface="+mn-ea"/>
                        <a:cs typeface="Latha" panose="020B0604020202020204"/>
                      </a:endParaRPr>
                    </a:p>
                  </a:txBody>
                  <a:tcPr marL="7145" marR="7145" marT="7145" marB="0" anchor="b"/>
                </a:tc>
                <a:tc>
                  <a:txBody>
                    <a:bodyPr/>
                    <a:lstStyle/>
                    <a:p>
                      <a:pPr marL="0" algn="l" defTabSz="914400" rtl="0" eaLnBrk="1" fontAlgn="b" latinLnBrk="0" hangingPunct="1"/>
                      <a:r>
                        <a:rPr lang="en-GB" sz="1500" b="0" kern="1200" dirty="0">
                          <a:solidFill>
                            <a:srgbClr val="FF0000"/>
                          </a:solidFill>
                          <a:effectLst/>
                          <a:latin typeface="Calibri" panose="020F0502020204030204" pitchFamily="34" charset="0"/>
                          <a:ea typeface="+mn-ea"/>
                          <a:cs typeface="Latha" panose="020B0604020202020204"/>
                        </a:rPr>
                        <a:t>Purchase, sale, or transfer of assets</a:t>
                      </a:r>
                    </a:p>
                  </a:txBody>
                  <a:tcPr marL="7145" marR="7145" marT="7145" marB="0" anchor="b"/>
                </a:tc>
                <a:tc>
                  <a:txBody>
                    <a:bodyPr/>
                    <a:lstStyle/>
                    <a:p>
                      <a:pPr marL="0" algn="l" defTabSz="914400" rtl="0" eaLnBrk="1" fontAlgn="b" latinLnBrk="0" hangingPunct="1"/>
                      <a:r>
                        <a:rPr lang="en-KE" sz="1500" b="0" kern="1200" dirty="0">
                          <a:solidFill>
                            <a:srgbClr val="FF0000"/>
                          </a:solidFill>
                          <a:effectLst/>
                          <a:latin typeface="Calibri" panose="020F0502020204030204" pitchFamily="34" charset="0"/>
                          <a:ea typeface="+mn-ea"/>
                          <a:cs typeface="Latha" panose="020B0604020202020204"/>
                        </a:rPr>
                        <a:t>66</a:t>
                      </a:r>
                    </a:p>
                  </a:txBody>
                  <a:tcPr marL="7145" marR="7145" marT="7145" marB="0" anchor="b"/>
                </a:tc>
                <a:tc>
                  <a:txBody>
                    <a:bodyPr/>
                    <a:lstStyle/>
                    <a:p>
                      <a:pPr marL="0" algn="l" defTabSz="914400" rtl="0" eaLnBrk="1" fontAlgn="b" latinLnBrk="0" hangingPunct="1"/>
                      <a:r>
                        <a:rPr lang="en-KE" sz="1500" b="0" kern="1200" dirty="0">
                          <a:solidFill>
                            <a:srgbClr val="FF0000"/>
                          </a:solidFill>
                          <a:effectLst/>
                          <a:latin typeface="Calibri" panose="020F0502020204030204" pitchFamily="34" charset="0"/>
                          <a:ea typeface="+mn-ea"/>
                          <a:cs typeface="Latha" panose="020B0604020202020204"/>
                        </a:rPr>
                        <a:t>39</a:t>
                      </a:r>
                    </a:p>
                  </a:txBody>
                  <a:tcPr marL="7145" marR="7145" marT="7145" marB="0" anchor="b"/>
                </a:tc>
                <a:tc>
                  <a:txBody>
                    <a:bodyPr/>
                    <a:lstStyle/>
                    <a:p>
                      <a:pPr marL="0" algn="l" defTabSz="914400" rtl="0" eaLnBrk="1" fontAlgn="b" latinLnBrk="0" hangingPunct="1"/>
                      <a:r>
                        <a:rPr lang="en-KE" sz="1500" b="0" kern="1200" dirty="0">
                          <a:solidFill>
                            <a:srgbClr val="FF0000"/>
                          </a:solidFill>
                          <a:effectLst/>
                          <a:latin typeface="Calibri" panose="020F0502020204030204" pitchFamily="34" charset="0"/>
                          <a:ea typeface="+mn-ea"/>
                          <a:cs typeface="Latha" panose="020B0604020202020204"/>
                        </a:rPr>
                        <a:t>0.02</a:t>
                      </a:r>
                    </a:p>
                  </a:txBody>
                  <a:tcPr marL="7145" marR="7145" marT="7145" marB="0" anchor="b"/>
                </a:tc>
                <a:tc>
                  <a:txBody>
                    <a:bodyPr/>
                    <a:lstStyle/>
                    <a:p>
                      <a:pPr marL="0" algn="l" defTabSz="914400" rtl="0" eaLnBrk="1" fontAlgn="b" latinLnBrk="0" hangingPunct="1"/>
                      <a:r>
                        <a:rPr lang="en-KE" sz="1500" b="0" kern="1200" dirty="0">
                          <a:solidFill>
                            <a:srgbClr val="FF0000"/>
                          </a:solidFill>
                          <a:effectLst/>
                          <a:latin typeface="Calibri" panose="020F0502020204030204" pitchFamily="34" charset="0"/>
                          <a:ea typeface="+mn-ea"/>
                          <a:cs typeface="Latha" panose="020B0604020202020204"/>
                        </a:rPr>
                        <a:t>63</a:t>
                      </a:r>
                    </a:p>
                  </a:txBody>
                  <a:tcPr marL="7145" marR="7145" marT="7145" marB="0" anchor="b"/>
                </a:tc>
                <a:extLst>
                  <a:ext uri="{0D108BD9-81ED-4DB2-BD59-A6C34878D82A}">
                    <a16:rowId xmlns:a16="http://schemas.microsoft.com/office/drawing/2014/main" val="10004"/>
                  </a:ext>
                </a:extLst>
              </a:tr>
              <a:tr h="570561">
                <a:tc>
                  <a:txBody>
                    <a:bodyPr/>
                    <a:lstStyle/>
                    <a:p>
                      <a:pPr marL="0" algn="l" defTabSz="914400" rtl="0" eaLnBrk="1" fontAlgn="b" latinLnBrk="0" hangingPunct="1"/>
                      <a:endParaRPr lang="en-KE" sz="1500" b="0" kern="1200">
                        <a:solidFill>
                          <a:schemeClr val="tx1"/>
                        </a:solidFill>
                        <a:effectLst/>
                        <a:latin typeface="Calibri" panose="020F0502020204030204" pitchFamily="34" charset="0"/>
                        <a:ea typeface="+mn-ea"/>
                        <a:cs typeface="Latha" panose="020B0604020202020204"/>
                      </a:endParaRPr>
                    </a:p>
                  </a:txBody>
                  <a:tcPr marL="7145" marR="7145" marT="7145" marB="0" anchor="b"/>
                </a:tc>
                <a:tc>
                  <a:txBody>
                    <a:bodyPr/>
                    <a:lstStyle/>
                    <a:p>
                      <a:pPr marL="0" algn="l" defTabSz="914400" rtl="0" eaLnBrk="1" fontAlgn="b" latinLnBrk="0" hangingPunct="1"/>
                      <a:r>
                        <a:rPr lang="en-GB" sz="1500" b="0" kern="1200">
                          <a:solidFill>
                            <a:schemeClr val="tx1"/>
                          </a:solidFill>
                          <a:effectLst/>
                          <a:latin typeface="Calibri" panose="020F0502020204030204" pitchFamily="34" charset="0"/>
                          <a:ea typeface="+mn-ea"/>
                          <a:cs typeface="Latha" panose="020B0604020202020204"/>
                        </a:rPr>
                        <a:t>Access to and decisions on credit </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50</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55</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0.70</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51</a:t>
                      </a:r>
                    </a:p>
                  </a:txBody>
                  <a:tcPr marL="7145" marR="7145" marT="7145" marB="0" anchor="b"/>
                </a:tc>
                <a:extLst>
                  <a:ext uri="{0D108BD9-81ED-4DB2-BD59-A6C34878D82A}">
                    <a16:rowId xmlns:a16="http://schemas.microsoft.com/office/drawing/2014/main" val="10005"/>
                  </a:ext>
                </a:extLst>
              </a:tr>
              <a:tr h="285280">
                <a:tc>
                  <a:txBody>
                    <a:bodyPr/>
                    <a:lstStyle/>
                    <a:p>
                      <a:pPr marL="0" algn="l" defTabSz="914400" rtl="0" eaLnBrk="1" fontAlgn="b" latinLnBrk="0" hangingPunct="1"/>
                      <a:r>
                        <a:rPr lang="en-GB" sz="1500" b="0" kern="1200">
                          <a:solidFill>
                            <a:schemeClr val="tx1"/>
                          </a:solidFill>
                          <a:effectLst/>
                          <a:latin typeface="Calibri" panose="020F0502020204030204" pitchFamily="34" charset="0"/>
                          <a:ea typeface="+mn-ea"/>
                          <a:cs typeface="Latha" panose="020B0604020202020204"/>
                        </a:rPr>
                        <a:t>Income </a:t>
                      </a:r>
                    </a:p>
                  </a:txBody>
                  <a:tcPr marL="7145" marR="7145" marT="7145" marB="0" anchor="b"/>
                </a:tc>
                <a:tc>
                  <a:txBody>
                    <a:bodyPr/>
                    <a:lstStyle/>
                    <a:p>
                      <a:pPr marL="0" algn="l" defTabSz="914400" rtl="0" eaLnBrk="1" fontAlgn="b" latinLnBrk="0" hangingPunct="1"/>
                      <a:r>
                        <a:rPr lang="en-GB" sz="1500" b="0" kern="1200">
                          <a:solidFill>
                            <a:schemeClr val="tx1"/>
                          </a:solidFill>
                          <a:effectLst/>
                          <a:latin typeface="Calibri" panose="020F0502020204030204" pitchFamily="34" charset="0"/>
                          <a:ea typeface="+mn-ea"/>
                          <a:cs typeface="Latha" panose="020B0604020202020204"/>
                        </a:rPr>
                        <a:t>Control over use of income </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85</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72</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0.16</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84</a:t>
                      </a:r>
                    </a:p>
                  </a:txBody>
                  <a:tcPr marL="7145" marR="7145" marT="7145" marB="0" anchor="b"/>
                </a:tc>
                <a:extLst>
                  <a:ext uri="{0D108BD9-81ED-4DB2-BD59-A6C34878D82A}">
                    <a16:rowId xmlns:a16="http://schemas.microsoft.com/office/drawing/2014/main" val="10006"/>
                  </a:ext>
                </a:extLst>
              </a:tr>
              <a:tr h="285280">
                <a:tc>
                  <a:txBody>
                    <a:bodyPr/>
                    <a:lstStyle/>
                    <a:p>
                      <a:pPr marL="0" algn="l" defTabSz="914400" rtl="0" eaLnBrk="1" fontAlgn="b" latinLnBrk="0" hangingPunct="1"/>
                      <a:r>
                        <a:rPr lang="en-GB" sz="1500" b="0" kern="1200">
                          <a:solidFill>
                            <a:schemeClr val="tx1"/>
                          </a:solidFill>
                          <a:effectLst/>
                          <a:latin typeface="Calibri" panose="020F0502020204030204" pitchFamily="34" charset="0"/>
                          <a:ea typeface="+mn-ea"/>
                          <a:cs typeface="Latha" panose="020B0604020202020204"/>
                        </a:rPr>
                        <a:t>Leadership </a:t>
                      </a:r>
                    </a:p>
                  </a:txBody>
                  <a:tcPr marL="7145" marR="7145" marT="7145" marB="0" anchor="b"/>
                </a:tc>
                <a:tc>
                  <a:txBody>
                    <a:bodyPr/>
                    <a:lstStyle/>
                    <a:p>
                      <a:pPr marL="0" algn="l" defTabSz="914400" rtl="0" eaLnBrk="1" fontAlgn="b" latinLnBrk="0" hangingPunct="1"/>
                      <a:r>
                        <a:rPr lang="en-GB" sz="1500" b="0" kern="1200">
                          <a:solidFill>
                            <a:schemeClr val="tx1"/>
                          </a:solidFill>
                          <a:effectLst/>
                          <a:latin typeface="Calibri" panose="020F0502020204030204" pitchFamily="34" charset="0"/>
                          <a:ea typeface="+mn-ea"/>
                          <a:cs typeface="Latha" panose="020B0604020202020204"/>
                        </a:rPr>
                        <a:t>Group member </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59</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50</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0.46</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58</a:t>
                      </a:r>
                    </a:p>
                  </a:txBody>
                  <a:tcPr marL="7145" marR="7145" marT="7145" marB="0" anchor="b"/>
                </a:tc>
                <a:extLst>
                  <a:ext uri="{0D108BD9-81ED-4DB2-BD59-A6C34878D82A}">
                    <a16:rowId xmlns:a16="http://schemas.microsoft.com/office/drawing/2014/main" val="10007"/>
                  </a:ext>
                </a:extLst>
              </a:tr>
              <a:tr h="285280">
                <a:tc>
                  <a:txBody>
                    <a:bodyPr/>
                    <a:lstStyle/>
                    <a:p>
                      <a:pPr marL="0" algn="l" defTabSz="914400" rtl="0" eaLnBrk="1" fontAlgn="b" latinLnBrk="0" hangingPunct="1"/>
                      <a:endParaRPr lang="en-KE" sz="1500" b="0" kern="1200">
                        <a:solidFill>
                          <a:schemeClr val="tx1"/>
                        </a:solidFill>
                        <a:effectLst/>
                        <a:latin typeface="Calibri" panose="020F0502020204030204" pitchFamily="34" charset="0"/>
                        <a:ea typeface="+mn-ea"/>
                        <a:cs typeface="Latha" panose="020B0604020202020204"/>
                      </a:endParaRPr>
                    </a:p>
                  </a:txBody>
                  <a:tcPr marL="7145" marR="7145" marT="7145" marB="0" anchor="b"/>
                </a:tc>
                <a:tc>
                  <a:txBody>
                    <a:bodyPr/>
                    <a:lstStyle/>
                    <a:p>
                      <a:pPr marL="0" algn="l" defTabSz="914400" rtl="0" eaLnBrk="1" fontAlgn="b" latinLnBrk="0" hangingPunct="1"/>
                      <a:r>
                        <a:rPr lang="en-GB" sz="1500" b="0" kern="1200">
                          <a:solidFill>
                            <a:schemeClr val="tx1"/>
                          </a:solidFill>
                          <a:effectLst/>
                          <a:latin typeface="Calibri" panose="020F0502020204030204" pitchFamily="34" charset="0"/>
                          <a:ea typeface="+mn-ea"/>
                          <a:cs typeface="Latha" panose="020B0604020202020204"/>
                        </a:rPr>
                        <a:t>Speaking in public </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56</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60</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0.68</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60</a:t>
                      </a:r>
                    </a:p>
                  </a:txBody>
                  <a:tcPr marL="7145" marR="7145" marT="7145" marB="0" anchor="b"/>
                </a:tc>
                <a:extLst>
                  <a:ext uri="{0D108BD9-81ED-4DB2-BD59-A6C34878D82A}">
                    <a16:rowId xmlns:a16="http://schemas.microsoft.com/office/drawing/2014/main" val="10008"/>
                  </a:ext>
                </a:extLst>
              </a:tr>
              <a:tr h="302061">
                <a:tc>
                  <a:txBody>
                    <a:bodyPr/>
                    <a:lstStyle/>
                    <a:p>
                      <a:pPr marL="0" algn="l" defTabSz="914400" rtl="0" eaLnBrk="1" fontAlgn="b" latinLnBrk="0" hangingPunct="1"/>
                      <a:r>
                        <a:rPr lang="en-GB" sz="1500" b="0" kern="1200">
                          <a:solidFill>
                            <a:schemeClr val="tx1"/>
                          </a:solidFill>
                          <a:effectLst/>
                          <a:latin typeface="Calibri" panose="020F0502020204030204" pitchFamily="34" charset="0"/>
                          <a:ea typeface="+mn-ea"/>
                          <a:cs typeface="Latha" panose="020B0604020202020204"/>
                        </a:rPr>
                        <a:t>Time</a:t>
                      </a:r>
                    </a:p>
                  </a:txBody>
                  <a:tcPr marL="7145" marR="7145" marT="7145" marB="0" anchor="b"/>
                </a:tc>
                <a:tc>
                  <a:txBody>
                    <a:bodyPr/>
                    <a:lstStyle/>
                    <a:p>
                      <a:pPr marL="0" algn="l" defTabSz="914400" rtl="0" eaLnBrk="1" fontAlgn="b" latinLnBrk="0" hangingPunct="1"/>
                      <a:r>
                        <a:rPr lang="en-GB" sz="1500" b="0" kern="1200">
                          <a:solidFill>
                            <a:schemeClr val="tx1"/>
                          </a:solidFill>
                          <a:effectLst/>
                          <a:latin typeface="Calibri" panose="020F0502020204030204" pitchFamily="34" charset="0"/>
                          <a:ea typeface="+mn-ea"/>
                          <a:cs typeface="Latha" panose="020B0604020202020204"/>
                        </a:rPr>
                        <a:t>Work balance</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87</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77</a:t>
                      </a:r>
                    </a:p>
                  </a:txBody>
                  <a:tcPr marL="7145" marR="7145" marT="7145" marB="0" anchor="b"/>
                </a:tc>
                <a:tc>
                  <a:txBody>
                    <a:bodyPr/>
                    <a:lstStyle/>
                    <a:p>
                      <a:pPr marL="0" algn="l" defTabSz="914400" rtl="0" eaLnBrk="1" fontAlgn="b" latinLnBrk="0" hangingPunct="1"/>
                      <a:r>
                        <a:rPr lang="en-KE" sz="1500" b="0" kern="1200">
                          <a:solidFill>
                            <a:schemeClr val="tx1"/>
                          </a:solidFill>
                          <a:effectLst/>
                          <a:latin typeface="Calibri" panose="020F0502020204030204" pitchFamily="34" charset="0"/>
                          <a:ea typeface="+mn-ea"/>
                          <a:cs typeface="Latha" panose="020B0604020202020204"/>
                        </a:rPr>
                        <a:t>0.31</a:t>
                      </a:r>
                    </a:p>
                  </a:txBody>
                  <a:tcPr marL="7145" marR="7145" marT="7145" marB="0" anchor="b"/>
                </a:tc>
                <a:tc>
                  <a:txBody>
                    <a:bodyPr/>
                    <a:lstStyle/>
                    <a:p>
                      <a:pPr marL="0" algn="l" defTabSz="914400" rtl="0" eaLnBrk="1" fontAlgn="b" latinLnBrk="0" hangingPunct="1"/>
                      <a:r>
                        <a:rPr lang="en-KE" sz="1500" b="0" kern="1200" dirty="0">
                          <a:solidFill>
                            <a:schemeClr val="tx1"/>
                          </a:solidFill>
                          <a:effectLst/>
                          <a:latin typeface="Calibri" panose="020F0502020204030204" pitchFamily="34" charset="0"/>
                          <a:ea typeface="+mn-ea"/>
                          <a:cs typeface="Latha" panose="020B0604020202020204"/>
                        </a:rPr>
                        <a:t>86</a:t>
                      </a:r>
                    </a:p>
                  </a:txBody>
                  <a:tcPr marL="7145" marR="7145" marT="7145" marB="0" anchor="b"/>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658551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3400" y="838200"/>
            <a:ext cx="6858000" cy="838200"/>
          </a:xfrm>
        </p:spPr>
        <p:txBody>
          <a:bodyPr>
            <a:normAutofit fontScale="62500" lnSpcReduction="20000"/>
          </a:bodyPr>
          <a:lstStyle/>
          <a:p>
            <a:r>
              <a:rPr lang="en-US" dirty="0"/>
              <a:t>Associations between domains and child nutrition outcomes</a:t>
            </a:r>
          </a:p>
        </p:txBody>
      </p:sp>
      <p:graphicFrame>
        <p:nvGraphicFramePr>
          <p:cNvPr id="4" name="Table 3">
            <a:extLst>
              <a:ext uri="{FF2B5EF4-FFF2-40B4-BE49-F238E27FC236}">
                <a16:creationId xmlns:a16="http://schemas.microsoft.com/office/drawing/2014/main" id="{9937D3DE-2C9A-474B-AB3B-DC6050447501}"/>
              </a:ext>
            </a:extLst>
          </p:cNvPr>
          <p:cNvGraphicFramePr>
            <a:graphicFrameLocks noGrp="1"/>
          </p:cNvGraphicFramePr>
          <p:nvPr/>
        </p:nvGraphicFramePr>
        <p:xfrm>
          <a:off x="185737" y="1676400"/>
          <a:ext cx="8772525" cy="4143376"/>
        </p:xfrm>
        <a:graphic>
          <a:graphicData uri="http://schemas.openxmlformats.org/drawingml/2006/table">
            <a:tbl>
              <a:tblPr>
                <a:tableStyleId>{5C22544A-7EE6-4342-B048-85BDC9FD1C3A}</a:tableStyleId>
              </a:tblPr>
              <a:tblGrid>
                <a:gridCol w="714905">
                  <a:extLst>
                    <a:ext uri="{9D8B030D-6E8A-4147-A177-3AD203B41FA5}">
                      <a16:colId xmlns:a16="http://schemas.microsoft.com/office/drawing/2014/main" val="20000"/>
                    </a:ext>
                  </a:extLst>
                </a:gridCol>
                <a:gridCol w="1544852">
                  <a:extLst>
                    <a:ext uri="{9D8B030D-6E8A-4147-A177-3AD203B41FA5}">
                      <a16:colId xmlns:a16="http://schemas.microsoft.com/office/drawing/2014/main" val="20001"/>
                    </a:ext>
                  </a:extLst>
                </a:gridCol>
                <a:gridCol w="1194248">
                  <a:extLst>
                    <a:ext uri="{9D8B030D-6E8A-4147-A177-3AD203B41FA5}">
                      <a16:colId xmlns:a16="http://schemas.microsoft.com/office/drawing/2014/main" val="20002"/>
                    </a:ext>
                  </a:extLst>
                </a:gridCol>
                <a:gridCol w="493038">
                  <a:extLst>
                    <a:ext uri="{9D8B030D-6E8A-4147-A177-3AD203B41FA5}">
                      <a16:colId xmlns:a16="http://schemas.microsoft.com/office/drawing/2014/main" val="20003"/>
                    </a:ext>
                  </a:extLst>
                </a:gridCol>
                <a:gridCol w="1175074">
                  <a:extLst>
                    <a:ext uri="{9D8B030D-6E8A-4147-A177-3AD203B41FA5}">
                      <a16:colId xmlns:a16="http://schemas.microsoft.com/office/drawing/2014/main" val="20004"/>
                    </a:ext>
                  </a:extLst>
                </a:gridCol>
                <a:gridCol w="570736">
                  <a:extLst>
                    <a:ext uri="{9D8B030D-6E8A-4147-A177-3AD203B41FA5}">
                      <a16:colId xmlns:a16="http://schemas.microsoft.com/office/drawing/2014/main" val="20005"/>
                    </a:ext>
                  </a:extLst>
                </a:gridCol>
                <a:gridCol w="1175862">
                  <a:extLst>
                    <a:ext uri="{9D8B030D-6E8A-4147-A177-3AD203B41FA5}">
                      <a16:colId xmlns:a16="http://schemas.microsoft.com/office/drawing/2014/main" val="20006"/>
                    </a:ext>
                  </a:extLst>
                </a:gridCol>
                <a:gridCol w="367175">
                  <a:extLst>
                    <a:ext uri="{9D8B030D-6E8A-4147-A177-3AD203B41FA5}">
                      <a16:colId xmlns:a16="http://schemas.microsoft.com/office/drawing/2014/main" val="20007"/>
                    </a:ext>
                  </a:extLst>
                </a:gridCol>
                <a:gridCol w="1043597">
                  <a:extLst>
                    <a:ext uri="{9D8B030D-6E8A-4147-A177-3AD203B41FA5}">
                      <a16:colId xmlns:a16="http://schemas.microsoft.com/office/drawing/2014/main" val="20008"/>
                    </a:ext>
                  </a:extLst>
                </a:gridCol>
                <a:gridCol w="493038">
                  <a:extLst>
                    <a:ext uri="{9D8B030D-6E8A-4147-A177-3AD203B41FA5}">
                      <a16:colId xmlns:a16="http://schemas.microsoft.com/office/drawing/2014/main" val="20009"/>
                    </a:ext>
                  </a:extLst>
                </a:gridCol>
              </a:tblGrid>
              <a:tr h="269234">
                <a:tc>
                  <a:txBody>
                    <a:bodyPr/>
                    <a:lstStyle/>
                    <a:p>
                      <a:pPr marL="0" algn="l" defTabSz="914400" rtl="0" eaLnBrk="1" fontAlgn="b" latinLnBrk="0" hangingPunct="1"/>
                      <a:endParaRPr lang="en-KE" sz="1200" b="1" kern="1200" dirty="0">
                        <a:solidFill>
                          <a:schemeClr val="tx1"/>
                        </a:solidFill>
                        <a:effectLst/>
                        <a:latin typeface="Calibri" panose="020F0502020204030204" pitchFamily="34" charset="0"/>
                        <a:ea typeface="+mn-ea"/>
                        <a:cs typeface="Latha" panose="020B0604020202020204"/>
                      </a:endParaRPr>
                    </a:p>
                  </a:txBody>
                  <a:tcPr marL="7143" marR="7143" marT="7142" marB="0" anchor="b">
                    <a:solidFill>
                      <a:srgbClr val="00B0F0"/>
                    </a:solidFill>
                  </a:tcPr>
                </a:tc>
                <a:tc>
                  <a:txBody>
                    <a:bodyPr/>
                    <a:lstStyle/>
                    <a:p>
                      <a:pPr marL="0" algn="l" defTabSz="914400" rtl="0" eaLnBrk="1" fontAlgn="b" latinLnBrk="0" hangingPunct="1"/>
                      <a:endParaRPr lang="en-KE" sz="1200" b="1" kern="1200" dirty="0">
                        <a:solidFill>
                          <a:schemeClr val="tx1"/>
                        </a:solidFill>
                        <a:effectLst/>
                        <a:latin typeface="Calibri" panose="020F0502020204030204" pitchFamily="34" charset="0"/>
                        <a:ea typeface="+mn-ea"/>
                        <a:cs typeface="Latha" panose="020B0604020202020204"/>
                      </a:endParaRPr>
                    </a:p>
                  </a:txBody>
                  <a:tcPr marL="7143" marR="7143" marT="7142" marB="0" anchor="b">
                    <a:solidFill>
                      <a:srgbClr val="00B0F0"/>
                    </a:solidFill>
                  </a:tcPr>
                </a:tc>
                <a:tc gridSpan="2">
                  <a:txBody>
                    <a:bodyPr/>
                    <a:lstStyle/>
                    <a:p>
                      <a:pPr marL="0" algn="ctr" defTabSz="914400" rtl="0" eaLnBrk="1" fontAlgn="b" latinLnBrk="0" hangingPunct="1"/>
                      <a:r>
                        <a:rPr lang="en-GB" sz="1200" b="1" kern="1200" dirty="0">
                          <a:solidFill>
                            <a:schemeClr val="tx1"/>
                          </a:solidFill>
                          <a:effectLst/>
                          <a:latin typeface="Calibri" panose="020F0502020204030204" pitchFamily="34" charset="0"/>
                          <a:ea typeface="+mn-ea"/>
                          <a:cs typeface="Latha" panose="020B0604020202020204"/>
                        </a:rPr>
                        <a:t>CDDS (n=135)</a:t>
                      </a:r>
                    </a:p>
                  </a:txBody>
                  <a:tcPr marL="7143" marR="7143" marT="7142" marB="0" anchor="b">
                    <a:solidFill>
                      <a:srgbClr val="00B0F0"/>
                    </a:solidFill>
                  </a:tcPr>
                </a:tc>
                <a:tc hMerge="1">
                  <a:txBody>
                    <a:bodyPr/>
                    <a:lstStyle/>
                    <a:p>
                      <a:endParaRPr lang="en-KE"/>
                    </a:p>
                  </a:txBody>
                  <a:tcPr/>
                </a:tc>
                <a:tc gridSpan="2">
                  <a:txBody>
                    <a:bodyPr/>
                    <a:lstStyle/>
                    <a:p>
                      <a:pPr marL="0" algn="ctr" defTabSz="914400" rtl="0" eaLnBrk="1" fontAlgn="b" latinLnBrk="0" hangingPunct="1"/>
                      <a:r>
                        <a:rPr lang="en-GB" sz="1200" b="1" kern="1200" dirty="0">
                          <a:solidFill>
                            <a:schemeClr val="tx1"/>
                          </a:solidFill>
                          <a:effectLst/>
                          <a:latin typeface="Calibri" panose="020F0502020204030204" pitchFamily="34" charset="0"/>
                          <a:ea typeface="+mn-ea"/>
                          <a:cs typeface="Latha" panose="020B0604020202020204"/>
                        </a:rPr>
                        <a:t>WHZ (n=63)</a:t>
                      </a:r>
                    </a:p>
                  </a:txBody>
                  <a:tcPr marL="7143" marR="7143" marT="7142" marB="0" anchor="b">
                    <a:solidFill>
                      <a:srgbClr val="00B0F0"/>
                    </a:solidFill>
                  </a:tcPr>
                </a:tc>
                <a:tc hMerge="1">
                  <a:txBody>
                    <a:bodyPr/>
                    <a:lstStyle/>
                    <a:p>
                      <a:endParaRPr lang="en-KE"/>
                    </a:p>
                  </a:txBody>
                  <a:tcPr/>
                </a:tc>
                <a:tc gridSpan="2">
                  <a:txBody>
                    <a:bodyPr/>
                    <a:lstStyle/>
                    <a:p>
                      <a:pPr marL="0" algn="ctr" defTabSz="914400" rtl="0" eaLnBrk="1" fontAlgn="b" latinLnBrk="0" hangingPunct="1"/>
                      <a:r>
                        <a:rPr lang="en-GB" sz="1200" b="1" kern="1200" dirty="0">
                          <a:solidFill>
                            <a:schemeClr val="tx1"/>
                          </a:solidFill>
                          <a:effectLst/>
                          <a:latin typeface="Calibri" panose="020F0502020204030204" pitchFamily="34" charset="0"/>
                          <a:ea typeface="+mn-ea"/>
                          <a:cs typeface="Latha" panose="020B0604020202020204"/>
                        </a:rPr>
                        <a:t>WAZ (n=95)</a:t>
                      </a:r>
                    </a:p>
                  </a:txBody>
                  <a:tcPr marL="7143" marR="7143" marT="7142" marB="0" anchor="b">
                    <a:solidFill>
                      <a:srgbClr val="00B0F0"/>
                    </a:solidFill>
                  </a:tcPr>
                </a:tc>
                <a:tc hMerge="1">
                  <a:txBody>
                    <a:bodyPr/>
                    <a:lstStyle/>
                    <a:p>
                      <a:endParaRPr lang="en-KE"/>
                    </a:p>
                  </a:txBody>
                  <a:tcPr/>
                </a:tc>
                <a:tc gridSpan="2">
                  <a:txBody>
                    <a:bodyPr/>
                    <a:lstStyle/>
                    <a:p>
                      <a:pPr marL="0" algn="ctr" defTabSz="914400" rtl="0" eaLnBrk="1" fontAlgn="b" latinLnBrk="0" hangingPunct="1"/>
                      <a:r>
                        <a:rPr lang="en-GB" sz="1200" b="1" kern="1200" dirty="0">
                          <a:solidFill>
                            <a:schemeClr val="tx1"/>
                          </a:solidFill>
                          <a:effectLst/>
                          <a:latin typeface="Calibri" panose="020F0502020204030204" pitchFamily="34" charset="0"/>
                          <a:ea typeface="+mn-ea"/>
                          <a:cs typeface="Latha" panose="020B0604020202020204"/>
                        </a:rPr>
                        <a:t>HAZ (n=52)</a:t>
                      </a:r>
                    </a:p>
                  </a:txBody>
                  <a:tcPr marL="7143" marR="7143" marT="7142" marB="0" anchor="b">
                    <a:solidFill>
                      <a:srgbClr val="00B0F0"/>
                    </a:solidFill>
                  </a:tcPr>
                </a:tc>
                <a:tc hMerge="1">
                  <a:txBody>
                    <a:bodyPr/>
                    <a:lstStyle/>
                    <a:p>
                      <a:endParaRPr lang="en-KE"/>
                    </a:p>
                  </a:txBody>
                  <a:tcPr/>
                </a:tc>
                <a:extLst>
                  <a:ext uri="{0D108BD9-81ED-4DB2-BD59-A6C34878D82A}">
                    <a16:rowId xmlns:a16="http://schemas.microsoft.com/office/drawing/2014/main" val="10000"/>
                  </a:ext>
                </a:extLst>
              </a:tr>
              <a:tr h="554306">
                <a:tc>
                  <a:txBody>
                    <a:bodyPr/>
                    <a:lstStyle/>
                    <a:p>
                      <a:pPr marL="0" algn="l" defTabSz="914400" rtl="0" eaLnBrk="1" fontAlgn="b" latinLnBrk="0" hangingPunct="1"/>
                      <a:r>
                        <a:rPr lang="en-GB" sz="1200" b="1" kern="1200" dirty="0">
                          <a:solidFill>
                            <a:schemeClr val="tx1"/>
                          </a:solidFill>
                          <a:effectLst/>
                          <a:latin typeface="Calibri" panose="020F0502020204030204" pitchFamily="34" charset="0"/>
                          <a:ea typeface="+mn-ea"/>
                          <a:cs typeface="Latha" panose="020B0604020202020204"/>
                        </a:rPr>
                        <a:t>Domain </a:t>
                      </a:r>
                    </a:p>
                  </a:txBody>
                  <a:tcPr marL="7143" marR="7143" marT="7142" marB="0" anchor="b">
                    <a:solidFill>
                      <a:srgbClr val="00B0F0"/>
                    </a:solidFill>
                  </a:tcPr>
                </a:tc>
                <a:tc>
                  <a:txBody>
                    <a:bodyPr/>
                    <a:lstStyle/>
                    <a:p>
                      <a:pPr marL="0" algn="l" defTabSz="914400" rtl="0" eaLnBrk="1" fontAlgn="b" latinLnBrk="0" hangingPunct="1"/>
                      <a:r>
                        <a:rPr lang="en-GB" sz="1200" b="1" kern="1200" dirty="0">
                          <a:solidFill>
                            <a:schemeClr val="tx1"/>
                          </a:solidFill>
                          <a:effectLst/>
                          <a:latin typeface="Calibri" panose="020F0502020204030204" pitchFamily="34" charset="0"/>
                          <a:ea typeface="+mn-ea"/>
                          <a:cs typeface="Latha" panose="020B0604020202020204"/>
                        </a:rPr>
                        <a:t>Indicator </a:t>
                      </a:r>
                    </a:p>
                  </a:txBody>
                  <a:tcPr marL="7143" marR="7143" marT="7142" marB="0" anchor="b">
                    <a:solidFill>
                      <a:srgbClr val="00B0F0"/>
                    </a:solidFill>
                  </a:tcPr>
                </a:tc>
                <a:tc>
                  <a:txBody>
                    <a:bodyPr/>
                    <a:lstStyle/>
                    <a:p>
                      <a:pPr marL="0" algn="l" defTabSz="914400" rtl="0" eaLnBrk="1" fontAlgn="b" latinLnBrk="0" hangingPunct="1"/>
                      <a:r>
                        <a:rPr lang="el-GR" sz="1200" b="1" kern="1200" dirty="0">
                          <a:solidFill>
                            <a:schemeClr val="tx1"/>
                          </a:solidFill>
                          <a:effectLst/>
                          <a:latin typeface="Calibri" panose="020F0502020204030204" pitchFamily="34" charset="0"/>
                          <a:ea typeface="+mn-ea"/>
                          <a:cs typeface="Latha" panose="020B0604020202020204"/>
                        </a:rPr>
                        <a:t>β</a:t>
                      </a:r>
                      <a:r>
                        <a:rPr lang="en-GB" sz="1200" b="1" kern="1200" dirty="0">
                          <a:solidFill>
                            <a:schemeClr val="tx1"/>
                          </a:solidFill>
                          <a:effectLst/>
                          <a:latin typeface="Calibri" panose="020F0502020204030204" pitchFamily="34" charset="0"/>
                          <a:ea typeface="+mn-ea"/>
                          <a:cs typeface="Latha" panose="020B0604020202020204"/>
                        </a:rPr>
                        <a:t> (C.I)</a:t>
                      </a:r>
                    </a:p>
                  </a:txBody>
                  <a:tcPr marL="7143" marR="7143" marT="7142" marB="0" anchor="b">
                    <a:solidFill>
                      <a:srgbClr val="00B0F0"/>
                    </a:solidFill>
                  </a:tcPr>
                </a:tc>
                <a:tc>
                  <a:txBody>
                    <a:bodyPr/>
                    <a:lstStyle/>
                    <a:p>
                      <a:pPr marL="0" algn="l" defTabSz="914400" rtl="0" eaLnBrk="1" fontAlgn="b" latinLnBrk="0" hangingPunct="1"/>
                      <a:r>
                        <a:rPr lang="en-GB" sz="1200" b="1" kern="1200" dirty="0">
                          <a:solidFill>
                            <a:schemeClr val="tx1"/>
                          </a:solidFill>
                          <a:effectLst/>
                          <a:latin typeface="Calibri" panose="020F0502020204030204" pitchFamily="34" charset="0"/>
                          <a:ea typeface="+mn-ea"/>
                          <a:cs typeface="Latha" panose="020B0604020202020204"/>
                        </a:rPr>
                        <a:t>P-value</a:t>
                      </a:r>
                    </a:p>
                  </a:txBody>
                  <a:tcPr marL="7143" marR="7143" marT="7142" marB="0" anchor="b">
                    <a:solidFill>
                      <a:srgbClr val="00B0F0"/>
                    </a:solidFill>
                  </a:tcPr>
                </a:tc>
                <a:tc>
                  <a:txBody>
                    <a:bodyPr/>
                    <a:lstStyle/>
                    <a:p>
                      <a:pPr marL="0" algn="l" defTabSz="914400" rtl="0" eaLnBrk="1" fontAlgn="b" latinLnBrk="0" hangingPunct="1"/>
                      <a:r>
                        <a:rPr lang="el-GR" sz="1200" b="1" kern="1200" dirty="0">
                          <a:solidFill>
                            <a:schemeClr val="tx1"/>
                          </a:solidFill>
                          <a:effectLst/>
                          <a:latin typeface="Calibri" panose="020F0502020204030204" pitchFamily="34" charset="0"/>
                          <a:ea typeface="+mn-ea"/>
                          <a:cs typeface="Latha" panose="020B0604020202020204"/>
                        </a:rPr>
                        <a:t>β</a:t>
                      </a:r>
                      <a:r>
                        <a:rPr lang="en-GB" sz="1200" b="1" kern="1200" dirty="0">
                          <a:solidFill>
                            <a:schemeClr val="tx1"/>
                          </a:solidFill>
                          <a:effectLst/>
                          <a:latin typeface="Calibri" panose="020F0502020204030204" pitchFamily="34" charset="0"/>
                          <a:ea typeface="+mn-ea"/>
                          <a:cs typeface="Latha" panose="020B0604020202020204"/>
                        </a:rPr>
                        <a:t> (C.I)</a:t>
                      </a:r>
                    </a:p>
                  </a:txBody>
                  <a:tcPr marL="7143" marR="7143" marT="7142" marB="0" anchor="b">
                    <a:solidFill>
                      <a:srgbClr val="00B0F0"/>
                    </a:solidFill>
                  </a:tcPr>
                </a:tc>
                <a:tc>
                  <a:txBody>
                    <a:bodyPr/>
                    <a:lstStyle/>
                    <a:p>
                      <a:pPr marL="0" algn="l" defTabSz="914400" rtl="0" eaLnBrk="1" fontAlgn="b" latinLnBrk="0" hangingPunct="1"/>
                      <a:r>
                        <a:rPr lang="en-GB" sz="1200" b="1" kern="1200" dirty="0">
                          <a:solidFill>
                            <a:schemeClr val="tx1"/>
                          </a:solidFill>
                          <a:effectLst/>
                          <a:latin typeface="Calibri" panose="020F0502020204030204" pitchFamily="34" charset="0"/>
                          <a:ea typeface="+mn-ea"/>
                          <a:cs typeface="Latha" panose="020B0604020202020204"/>
                        </a:rPr>
                        <a:t>P-value</a:t>
                      </a:r>
                    </a:p>
                  </a:txBody>
                  <a:tcPr marL="7143" marR="7143" marT="7142" marB="0" anchor="b">
                    <a:solidFill>
                      <a:srgbClr val="00B0F0"/>
                    </a:solidFill>
                  </a:tcPr>
                </a:tc>
                <a:tc>
                  <a:txBody>
                    <a:bodyPr/>
                    <a:lstStyle/>
                    <a:p>
                      <a:pPr marL="0" algn="l" defTabSz="914400" rtl="0" eaLnBrk="1" fontAlgn="b" latinLnBrk="0" hangingPunct="1"/>
                      <a:r>
                        <a:rPr lang="el-GR" sz="1200" b="1" kern="1200" dirty="0">
                          <a:solidFill>
                            <a:schemeClr val="tx1"/>
                          </a:solidFill>
                          <a:effectLst/>
                          <a:latin typeface="Calibri" panose="020F0502020204030204" pitchFamily="34" charset="0"/>
                          <a:ea typeface="+mn-ea"/>
                          <a:cs typeface="Latha" panose="020B0604020202020204"/>
                        </a:rPr>
                        <a:t>β</a:t>
                      </a:r>
                      <a:r>
                        <a:rPr lang="en-GB" sz="1200" b="1" kern="1200" dirty="0">
                          <a:solidFill>
                            <a:schemeClr val="tx1"/>
                          </a:solidFill>
                          <a:effectLst/>
                          <a:latin typeface="Calibri" panose="020F0502020204030204" pitchFamily="34" charset="0"/>
                          <a:ea typeface="+mn-ea"/>
                          <a:cs typeface="Latha" panose="020B0604020202020204"/>
                        </a:rPr>
                        <a:t> (C.I)</a:t>
                      </a:r>
                    </a:p>
                  </a:txBody>
                  <a:tcPr marL="7143" marR="7143" marT="7142" marB="0" anchor="b">
                    <a:solidFill>
                      <a:srgbClr val="00B0F0"/>
                    </a:solidFill>
                  </a:tcPr>
                </a:tc>
                <a:tc>
                  <a:txBody>
                    <a:bodyPr/>
                    <a:lstStyle/>
                    <a:p>
                      <a:pPr marL="0" algn="l" defTabSz="914400" rtl="0" eaLnBrk="1" fontAlgn="b" latinLnBrk="0" hangingPunct="1"/>
                      <a:r>
                        <a:rPr lang="en-GB" sz="1200" b="1" kern="1200" dirty="0">
                          <a:solidFill>
                            <a:schemeClr val="tx1"/>
                          </a:solidFill>
                          <a:effectLst/>
                          <a:latin typeface="Calibri" panose="020F0502020204030204" pitchFamily="34" charset="0"/>
                          <a:ea typeface="+mn-ea"/>
                          <a:cs typeface="Latha" panose="020B0604020202020204"/>
                        </a:rPr>
                        <a:t>P-value</a:t>
                      </a:r>
                    </a:p>
                  </a:txBody>
                  <a:tcPr marL="7143" marR="7143" marT="7142" marB="0" anchor="b">
                    <a:solidFill>
                      <a:srgbClr val="00B0F0"/>
                    </a:solidFill>
                  </a:tcPr>
                </a:tc>
                <a:tc>
                  <a:txBody>
                    <a:bodyPr/>
                    <a:lstStyle/>
                    <a:p>
                      <a:pPr marL="0" algn="l" defTabSz="914400" rtl="0" eaLnBrk="1" fontAlgn="b" latinLnBrk="0" hangingPunct="1"/>
                      <a:r>
                        <a:rPr lang="el-GR" sz="1200" b="1" kern="1200" dirty="0">
                          <a:solidFill>
                            <a:schemeClr val="tx1"/>
                          </a:solidFill>
                          <a:effectLst/>
                          <a:latin typeface="Calibri" panose="020F0502020204030204" pitchFamily="34" charset="0"/>
                          <a:ea typeface="+mn-ea"/>
                          <a:cs typeface="Latha" panose="020B0604020202020204"/>
                        </a:rPr>
                        <a:t>β</a:t>
                      </a:r>
                      <a:r>
                        <a:rPr lang="en-GB" sz="1200" b="1" kern="1200" dirty="0">
                          <a:solidFill>
                            <a:schemeClr val="tx1"/>
                          </a:solidFill>
                          <a:effectLst/>
                          <a:latin typeface="Calibri" panose="020F0502020204030204" pitchFamily="34" charset="0"/>
                          <a:ea typeface="+mn-ea"/>
                          <a:cs typeface="Latha" panose="020B0604020202020204"/>
                        </a:rPr>
                        <a:t> (C.I)</a:t>
                      </a:r>
                    </a:p>
                  </a:txBody>
                  <a:tcPr marL="7143" marR="7143" marT="7142" marB="0" anchor="b">
                    <a:solidFill>
                      <a:srgbClr val="00B0F0"/>
                    </a:solidFill>
                  </a:tcPr>
                </a:tc>
                <a:tc>
                  <a:txBody>
                    <a:bodyPr/>
                    <a:lstStyle/>
                    <a:p>
                      <a:pPr marL="0" algn="l" defTabSz="914400" rtl="0" eaLnBrk="1" fontAlgn="b" latinLnBrk="0" hangingPunct="1"/>
                      <a:r>
                        <a:rPr lang="en-GB" sz="1200" b="1" kern="1200" dirty="0">
                          <a:solidFill>
                            <a:schemeClr val="tx1"/>
                          </a:solidFill>
                          <a:effectLst/>
                          <a:latin typeface="Calibri" panose="020F0502020204030204" pitchFamily="34" charset="0"/>
                          <a:ea typeface="+mn-ea"/>
                          <a:cs typeface="Latha" panose="020B0604020202020204"/>
                        </a:rPr>
                        <a:t>P-value</a:t>
                      </a:r>
                    </a:p>
                  </a:txBody>
                  <a:tcPr marL="7143" marR="7143" marT="7142" marB="0" anchor="b">
                    <a:solidFill>
                      <a:srgbClr val="00B0F0"/>
                    </a:solidFill>
                  </a:tcPr>
                </a:tc>
                <a:extLst>
                  <a:ext uri="{0D108BD9-81ED-4DB2-BD59-A6C34878D82A}">
                    <a16:rowId xmlns:a16="http://schemas.microsoft.com/office/drawing/2014/main" val="10001"/>
                  </a:ext>
                </a:extLst>
              </a:tr>
              <a:tr h="538469">
                <a:tc>
                  <a:txBody>
                    <a:bodyPr/>
                    <a:lstStyle/>
                    <a:p>
                      <a:pPr algn="l" fontAlgn="b"/>
                      <a:r>
                        <a:rPr lang="en-GB" sz="1100" u="none" strike="noStrike" dirty="0">
                          <a:solidFill>
                            <a:srgbClr val="FF0000"/>
                          </a:solidFill>
                          <a:effectLst/>
                          <a:latin typeface="+mn-lt"/>
                        </a:rPr>
                        <a:t>Production </a:t>
                      </a:r>
                      <a:endParaRPr lang="en-GB" sz="1100" b="0" i="0" u="none" strike="noStrike" dirty="0">
                        <a:solidFill>
                          <a:srgbClr val="FF0000"/>
                        </a:solidFill>
                        <a:effectLst/>
                        <a:latin typeface="+mn-lt"/>
                      </a:endParaRPr>
                    </a:p>
                  </a:txBody>
                  <a:tcPr marL="7143" marR="7143" marT="7142" marB="0" anchor="b"/>
                </a:tc>
                <a:tc>
                  <a:txBody>
                    <a:bodyPr/>
                    <a:lstStyle/>
                    <a:p>
                      <a:pPr algn="l" fontAlgn="b"/>
                      <a:r>
                        <a:rPr lang="en-GB" sz="1100" u="none" strike="noStrike" dirty="0">
                          <a:solidFill>
                            <a:srgbClr val="FF0000"/>
                          </a:solidFill>
                          <a:effectLst/>
                          <a:latin typeface="+mn-lt"/>
                        </a:rPr>
                        <a:t>Input in productive decisions </a:t>
                      </a:r>
                      <a:endParaRPr lang="en-GB" sz="1100" b="0" i="0" u="none" strike="noStrike" dirty="0">
                        <a:solidFill>
                          <a:srgbClr val="FF0000"/>
                        </a:solidFill>
                        <a:effectLst/>
                        <a:latin typeface="+mn-lt"/>
                      </a:endParaRPr>
                    </a:p>
                  </a:txBody>
                  <a:tcPr marL="7143" marR="7143" marT="7142" marB="0" anchor="b"/>
                </a:tc>
                <a:tc>
                  <a:txBody>
                    <a:bodyPr/>
                    <a:lstStyle/>
                    <a:p>
                      <a:pPr algn="l" fontAlgn="b"/>
                      <a:r>
                        <a:rPr lang="en-KE" sz="1100" u="none" strike="noStrike">
                          <a:effectLst/>
                          <a:latin typeface="+mn-lt"/>
                        </a:rPr>
                        <a:t>0.02 ( -0.52, 0.55)</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0.96</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solidFill>
                            <a:srgbClr val="FF0000"/>
                          </a:solidFill>
                          <a:effectLst/>
                          <a:latin typeface="+mn-lt"/>
                        </a:rPr>
                        <a:t>-0.67 ( -1.25, -0.08)</a:t>
                      </a:r>
                      <a:endParaRPr lang="en-KE" sz="1100" b="0" i="0" u="none" strike="noStrike" dirty="0">
                        <a:solidFill>
                          <a:srgbClr val="FF0000"/>
                        </a:solidFill>
                        <a:effectLst/>
                        <a:latin typeface="+mn-lt"/>
                      </a:endParaRPr>
                    </a:p>
                  </a:txBody>
                  <a:tcPr marL="7143" marR="7143" marT="7142" marB="0" anchor="b"/>
                </a:tc>
                <a:tc>
                  <a:txBody>
                    <a:bodyPr/>
                    <a:lstStyle/>
                    <a:p>
                      <a:pPr algn="l" fontAlgn="b"/>
                      <a:r>
                        <a:rPr lang="en-KE" sz="1100" u="none" strike="noStrike" dirty="0">
                          <a:solidFill>
                            <a:srgbClr val="FF0000"/>
                          </a:solidFill>
                          <a:effectLst/>
                          <a:latin typeface="+mn-lt"/>
                        </a:rPr>
                        <a:t>0.03</a:t>
                      </a:r>
                      <a:endParaRPr lang="en-KE" sz="1100" b="0" i="0" u="none" strike="noStrike" dirty="0">
                        <a:solidFill>
                          <a:srgbClr val="FF0000"/>
                        </a:solidFill>
                        <a:effectLst/>
                        <a:latin typeface="+mn-lt"/>
                      </a:endParaRPr>
                    </a:p>
                  </a:txBody>
                  <a:tcPr marL="7143" marR="7143" marT="7142" marB="0" anchor="b"/>
                </a:tc>
                <a:tc>
                  <a:txBody>
                    <a:bodyPr/>
                    <a:lstStyle/>
                    <a:p>
                      <a:pPr algn="l" fontAlgn="b"/>
                      <a:r>
                        <a:rPr lang="en-KE" sz="1100" u="none" strike="noStrike" dirty="0">
                          <a:effectLst/>
                          <a:latin typeface="+mn-lt"/>
                        </a:rPr>
                        <a:t>-0.48 (-1.51, 0.56)</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0.36</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-0.43 (-1.64, 0.78)</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0.47</a:t>
                      </a:r>
                      <a:endParaRPr lang="en-KE" sz="1100" b="0" i="0" u="none" strike="noStrike" dirty="0">
                        <a:solidFill>
                          <a:srgbClr val="000000"/>
                        </a:solidFill>
                        <a:effectLst/>
                        <a:latin typeface="+mn-lt"/>
                      </a:endParaRPr>
                    </a:p>
                  </a:txBody>
                  <a:tcPr marL="7143" marR="7143" marT="7142" marB="0" anchor="b"/>
                </a:tc>
                <a:extLst>
                  <a:ext uri="{0D108BD9-81ED-4DB2-BD59-A6C34878D82A}">
                    <a16:rowId xmlns:a16="http://schemas.microsoft.com/office/drawing/2014/main" val="10002"/>
                  </a:ext>
                </a:extLst>
              </a:tr>
              <a:tr h="269234">
                <a:tc>
                  <a:txBody>
                    <a:bodyPr/>
                    <a:lstStyle/>
                    <a:p>
                      <a:pPr algn="l" fontAlgn="b"/>
                      <a:endParaRPr lang="en-KE" sz="1100" b="0" i="0" u="none" strike="noStrike">
                        <a:solidFill>
                          <a:srgbClr val="000000"/>
                        </a:solidFill>
                        <a:effectLst/>
                        <a:latin typeface="+mn-lt"/>
                      </a:endParaRPr>
                    </a:p>
                  </a:txBody>
                  <a:tcPr marL="7143" marR="7143" marT="7142" marB="0" anchor="b"/>
                </a:tc>
                <a:tc>
                  <a:txBody>
                    <a:bodyPr/>
                    <a:lstStyle/>
                    <a:p>
                      <a:pPr algn="l" fontAlgn="b"/>
                      <a:r>
                        <a:rPr lang="en-GB" sz="1100" u="none" strike="noStrike" dirty="0">
                          <a:solidFill>
                            <a:srgbClr val="FF0000"/>
                          </a:solidFill>
                          <a:effectLst/>
                          <a:latin typeface="+mn-lt"/>
                        </a:rPr>
                        <a:t>Autonomy in production </a:t>
                      </a:r>
                      <a:endParaRPr lang="en-GB" sz="1100" b="0" i="0" u="none" strike="noStrike" dirty="0">
                        <a:solidFill>
                          <a:srgbClr val="FF0000"/>
                        </a:solidFill>
                        <a:effectLst/>
                        <a:latin typeface="+mn-lt"/>
                      </a:endParaRPr>
                    </a:p>
                  </a:txBody>
                  <a:tcPr marL="7143" marR="7143" marT="7142" marB="0" anchor="b"/>
                </a:tc>
                <a:tc>
                  <a:txBody>
                    <a:bodyPr/>
                    <a:lstStyle/>
                    <a:p>
                      <a:pPr algn="l" fontAlgn="b"/>
                      <a:r>
                        <a:rPr lang="en-KE" sz="1100" u="none" strike="noStrike" dirty="0">
                          <a:effectLst/>
                          <a:latin typeface="+mn-lt"/>
                        </a:rPr>
                        <a:t> </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0.30</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0.16 (-0.44, 0.75)</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0.60</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dirty="0">
                          <a:solidFill>
                            <a:srgbClr val="FF0000"/>
                          </a:solidFill>
                          <a:effectLst/>
                          <a:latin typeface="+mn-lt"/>
                        </a:rPr>
                        <a:t>-1.02 (-2.00, -0.05)</a:t>
                      </a:r>
                      <a:endParaRPr lang="en-KE" sz="1100" b="0" i="0" u="none" strike="noStrike" dirty="0">
                        <a:solidFill>
                          <a:srgbClr val="FF0000"/>
                        </a:solidFill>
                        <a:effectLst/>
                        <a:latin typeface="+mn-lt"/>
                      </a:endParaRPr>
                    </a:p>
                  </a:txBody>
                  <a:tcPr marL="7143" marR="7143" marT="7142" marB="0" anchor="b"/>
                </a:tc>
                <a:tc>
                  <a:txBody>
                    <a:bodyPr/>
                    <a:lstStyle/>
                    <a:p>
                      <a:pPr algn="l" fontAlgn="b"/>
                      <a:r>
                        <a:rPr lang="en-KE" sz="1100" u="none" strike="noStrike" dirty="0">
                          <a:solidFill>
                            <a:srgbClr val="FF0000"/>
                          </a:solidFill>
                          <a:effectLst/>
                          <a:latin typeface="+mn-lt"/>
                        </a:rPr>
                        <a:t>0.04</a:t>
                      </a:r>
                      <a:endParaRPr lang="en-KE" sz="1100" b="0" i="0" u="none" strike="noStrike" dirty="0">
                        <a:solidFill>
                          <a:srgbClr val="FF0000"/>
                        </a:solidFill>
                        <a:effectLst/>
                        <a:latin typeface="+mn-lt"/>
                      </a:endParaRPr>
                    </a:p>
                  </a:txBody>
                  <a:tcPr marL="7143" marR="7143" marT="7142" marB="0" anchor="b"/>
                </a:tc>
                <a:tc>
                  <a:txBody>
                    <a:bodyPr/>
                    <a:lstStyle/>
                    <a:p>
                      <a:pPr algn="l" fontAlgn="b"/>
                      <a:r>
                        <a:rPr lang="en-KE" sz="1100" u="none" strike="noStrike">
                          <a:effectLst/>
                          <a:latin typeface="+mn-lt"/>
                        </a:rPr>
                        <a:t>0.62 (-0.53, 1.77)</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0.28</a:t>
                      </a:r>
                      <a:endParaRPr lang="en-KE" sz="1100" b="0" i="0" u="none" strike="noStrike">
                        <a:solidFill>
                          <a:srgbClr val="000000"/>
                        </a:solidFill>
                        <a:effectLst/>
                        <a:latin typeface="+mn-lt"/>
                      </a:endParaRPr>
                    </a:p>
                  </a:txBody>
                  <a:tcPr marL="7143" marR="7143" marT="7142" marB="0" anchor="b"/>
                </a:tc>
                <a:extLst>
                  <a:ext uri="{0D108BD9-81ED-4DB2-BD59-A6C34878D82A}">
                    <a16:rowId xmlns:a16="http://schemas.microsoft.com/office/drawing/2014/main" val="10003"/>
                  </a:ext>
                </a:extLst>
              </a:tr>
              <a:tr h="269234">
                <a:tc>
                  <a:txBody>
                    <a:bodyPr/>
                    <a:lstStyle/>
                    <a:p>
                      <a:pPr algn="l" fontAlgn="b"/>
                      <a:r>
                        <a:rPr lang="en-GB" sz="1100" u="none" strike="noStrike">
                          <a:effectLst/>
                          <a:latin typeface="+mn-lt"/>
                        </a:rPr>
                        <a:t>Resources </a:t>
                      </a:r>
                      <a:endParaRPr lang="en-GB" sz="1100" b="0" i="0" u="none" strike="noStrike">
                        <a:solidFill>
                          <a:srgbClr val="000000"/>
                        </a:solidFill>
                        <a:effectLst/>
                        <a:latin typeface="+mn-lt"/>
                      </a:endParaRPr>
                    </a:p>
                  </a:txBody>
                  <a:tcPr marL="7143" marR="7143" marT="7142" marB="0" anchor="b"/>
                </a:tc>
                <a:tc>
                  <a:txBody>
                    <a:bodyPr/>
                    <a:lstStyle/>
                    <a:p>
                      <a:pPr algn="l" fontAlgn="b"/>
                      <a:r>
                        <a:rPr lang="en-GB" sz="1100" u="none" strike="noStrike">
                          <a:effectLst/>
                          <a:latin typeface="+mn-lt"/>
                        </a:rPr>
                        <a:t>Ownership of assets </a:t>
                      </a:r>
                      <a:endParaRPr lang="en-GB"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-0.56 (-1.31, 0.20)</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0.15</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-0.04 (-0.93, 0.85)</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0.93</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-0.16 (-1.70, 1.39)</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0.84</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0.61 (-1.15, 2.36)</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0.49</a:t>
                      </a:r>
                      <a:endParaRPr lang="en-KE" sz="1100" b="0" i="0" u="none" strike="noStrike">
                        <a:solidFill>
                          <a:srgbClr val="000000"/>
                        </a:solidFill>
                        <a:effectLst/>
                        <a:latin typeface="+mn-lt"/>
                      </a:endParaRPr>
                    </a:p>
                  </a:txBody>
                  <a:tcPr marL="7143" marR="7143" marT="7142" marB="0" anchor="b"/>
                </a:tc>
                <a:extLst>
                  <a:ext uri="{0D108BD9-81ED-4DB2-BD59-A6C34878D82A}">
                    <a16:rowId xmlns:a16="http://schemas.microsoft.com/office/drawing/2014/main" val="10004"/>
                  </a:ext>
                </a:extLst>
              </a:tr>
              <a:tr h="538469">
                <a:tc>
                  <a:txBody>
                    <a:bodyPr/>
                    <a:lstStyle/>
                    <a:p>
                      <a:pPr algn="l" fontAlgn="b"/>
                      <a:endParaRPr lang="en-KE" sz="1100" b="0" i="0" u="none" strike="noStrike">
                        <a:solidFill>
                          <a:srgbClr val="000000"/>
                        </a:solidFill>
                        <a:effectLst/>
                        <a:latin typeface="+mn-lt"/>
                      </a:endParaRPr>
                    </a:p>
                  </a:txBody>
                  <a:tcPr marL="7143" marR="7143" marT="7142" marB="0" anchor="b"/>
                </a:tc>
                <a:tc>
                  <a:txBody>
                    <a:bodyPr/>
                    <a:lstStyle/>
                    <a:p>
                      <a:pPr algn="l" fontAlgn="b"/>
                      <a:r>
                        <a:rPr lang="en-GB" sz="1100" u="none" strike="noStrike">
                          <a:effectLst/>
                          <a:latin typeface="+mn-lt"/>
                        </a:rPr>
                        <a:t>Purchase, sale, or transfer of assets</a:t>
                      </a:r>
                      <a:endParaRPr lang="en-GB"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0.29 (-0.26, 0.83)</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0.30</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-0.17 (-0.80, 0.47)</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0.59</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-0.04 (-1.11, 1.03)</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0.94</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0.62 (-0.53, 1.77)</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0.28</a:t>
                      </a:r>
                      <a:endParaRPr lang="en-KE" sz="1100" b="0" i="0" u="none" strike="noStrike">
                        <a:solidFill>
                          <a:srgbClr val="000000"/>
                        </a:solidFill>
                        <a:effectLst/>
                        <a:latin typeface="+mn-lt"/>
                      </a:endParaRPr>
                    </a:p>
                  </a:txBody>
                  <a:tcPr marL="7143" marR="7143" marT="7142" marB="0" anchor="b"/>
                </a:tc>
                <a:extLst>
                  <a:ext uri="{0D108BD9-81ED-4DB2-BD59-A6C34878D82A}">
                    <a16:rowId xmlns:a16="http://schemas.microsoft.com/office/drawing/2014/main" val="10005"/>
                  </a:ext>
                </a:extLst>
              </a:tr>
              <a:tr h="538469">
                <a:tc>
                  <a:txBody>
                    <a:bodyPr/>
                    <a:lstStyle/>
                    <a:p>
                      <a:pPr algn="l" fontAlgn="b"/>
                      <a:endParaRPr lang="en-KE" sz="1100" b="0" i="0" u="none" strike="noStrike">
                        <a:solidFill>
                          <a:srgbClr val="000000"/>
                        </a:solidFill>
                        <a:effectLst/>
                        <a:latin typeface="+mn-lt"/>
                      </a:endParaRPr>
                    </a:p>
                  </a:txBody>
                  <a:tcPr marL="7143" marR="7143" marT="7142" marB="0" anchor="b"/>
                </a:tc>
                <a:tc>
                  <a:txBody>
                    <a:bodyPr/>
                    <a:lstStyle/>
                    <a:p>
                      <a:pPr algn="l" fontAlgn="b"/>
                      <a:r>
                        <a:rPr lang="en-GB" sz="1100" u="none" strike="noStrike">
                          <a:effectLst/>
                          <a:latin typeface="+mn-lt"/>
                        </a:rPr>
                        <a:t>Access to and decisions on credit </a:t>
                      </a:r>
                      <a:endParaRPr lang="en-GB"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0.16 (-0.35, 0.68)</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0.53</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0.36 (-0.23, 0.96)</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0.23</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0.22 (-0.81, 1.24)</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0.67</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0.41 (-0.73, 1.54)</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0.47</a:t>
                      </a:r>
                      <a:endParaRPr lang="en-KE" sz="1100" b="0" i="0" u="none" strike="noStrike">
                        <a:solidFill>
                          <a:srgbClr val="000000"/>
                        </a:solidFill>
                        <a:effectLst/>
                        <a:latin typeface="+mn-lt"/>
                      </a:endParaRPr>
                    </a:p>
                  </a:txBody>
                  <a:tcPr marL="7143" marR="7143" marT="7142" marB="0" anchor="b"/>
                </a:tc>
                <a:extLst>
                  <a:ext uri="{0D108BD9-81ED-4DB2-BD59-A6C34878D82A}">
                    <a16:rowId xmlns:a16="http://schemas.microsoft.com/office/drawing/2014/main" val="10006"/>
                  </a:ext>
                </a:extLst>
              </a:tr>
              <a:tr h="342422">
                <a:tc>
                  <a:txBody>
                    <a:bodyPr/>
                    <a:lstStyle/>
                    <a:p>
                      <a:pPr algn="l" fontAlgn="b"/>
                      <a:r>
                        <a:rPr lang="en-GB" sz="1100" u="none" strike="noStrike">
                          <a:effectLst/>
                          <a:latin typeface="+mn-lt"/>
                        </a:rPr>
                        <a:t>Income </a:t>
                      </a:r>
                      <a:endParaRPr lang="en-GB" sz="1100" b="0" i="0" u="none" strike="noStrike">
                        <a:solidFill>
                          <a:srgbClr val="000000"/>
                        </a:solidFill>
                        <a:effectLst/>
                        <a:latin typeface="+mn-lt"/>
                      </a:endParaRPr>
                    </a:p>
                  </a:txBody>
                  <a:tcPr marL="7143" marR="7143" marT="7142" marB="0" anchor="b"/>
                </a:tc>
                <a:tc>
                  <a:txBody>
                    <a:bodyPr/>
                    <a:lstStyle/>
                    <a:p>
                      <a:pPr algn="l" fontAlgn="b"/>
                      <a:r>
                        <a:rPr lang="en-GB" sz="1100" u="none" strike="noStrike">
                          <a:effectLst/>
                          <a:latin typeface="+mn-lt"/>
                        </a:rPr>
                        <a:t>Control over use of income </a:t>
                      </a:r>
                      <a:endParaRPr lang="en-GB" sz="1100" b="0" i="0" u="none" strike="noStrike">
                        <a:solidFill>
                          <a:srgbClr val="000000"/>
                        </a:solidFill>
                        <a:effectLst/>
                        <a:latin typeface="+mn-lt"/>
                      </a:endParaRPr>
                    </a:p>
                  </a:txBody>
                  <a:tcPr marL="7143" marR="7143" marT="7142" marB="0" anchor="b"/>
                </a:tc>
                <a:tc>
                  <a:txBody>
                    <a:bodyPr/>
                    <a:lstStyle/>
                    <a:p>
                      <a:pPr algn="l" fontAlgn="b"/>
                      <a:endParaRPr lang="en-KE" sz="1100" b="0" i="0" u="none" strike="noStrike" dirty="0">
                        <a:solidFill>
                          <a:srgbClr val="000000"/>
                        </a:solidFill>
                        <a:effectLst/>
                        <a:latin typeface="+mn-lt"/>
                      </a:endParaRPr>
                    </a:p>
                  </a:txBody>
                  <a:tcPr marL="7143" marR="7143" marT="7142" marB="0" anchor="b"/>
                </a:tc>
                <a:tc>
                  <a:txBody>
                    <a:bodyPr/>
                    <a:lstStyle/>
                    <a:p>
                      <a:pPr algn="l" fontAlgn="b"/>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-0.16 (-0.89, 0.57)</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0.66</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-1.01 (-2.21, 0.20)</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0.10</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0.77 (-0.60, 2.15)</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0.26</a:t>
                      </a:r>
                      <a:endParaRPr lang="en-KE" sz="1100" b="0" i="0" u="none" strike="noStrike">
                        <a:solidFill>
                          <a:srgbClr val="000000"/>
                        </a:solidFill>
                        <a:effectLst/>
                        <a:latin typeface="+mn-lt"/>
                      </a:endParaRPr>
                    </a:p>
                  </a:txBody>
                  <a:tcPr marL="7143" marR="7143" marT="7142" marB="0" anchor="b"/>
                </a:tc>
                <a:extLst>
                  <a:ext uri="{0D108BD9-81ED-4DB2-BD59-A6C34878D82A}">
                    <a16:rowId xmlns:a16="http://schemas.microsoft.com/office/drawing/2014/main" val="10007"/>
                  </a:ext>
                </a:extLst>
              </a:tr>
              <a:tr h="269234">
                <a:tc>
                  <a:txBody>
                    <a:bodyPr/>
                    <a:lstStyle/>
                    <a:p>
                      <a:pPr algn="l" fontAlgn="b"/>
                      <a:r>
                        <a:rPr lang="en-GB" sz="1100" u="none" strike="noStrike">
                          <a:effectLst/>
                          <a:latin typeface="+mn-lt"/>
                        </a:rPr>
                        <a:t>Leadership </a:t>
                      </a:r>
                      <a:endParaRPr lang="en-GB" sz="1100" b="0" i="0" u="none" strike="noStrike">
                        <a:solidFill>
                          <a:srgbClr val="000000"/>
                        </a:solidFill>
                        <a:effectLst/>
                        <a:latin typeface="+mn-lt"/>
                      </a:endParaRPr>
                    </a:p>
                  </a:txBody>
                  <a:tcPr marL="7143" marR="7143" marT="7142" marB="0" anchor="b"/>
                </a:tc>
                <a:tc>
                  <a:txBody>
                    <a:bodyPr/>
                    <a:lstStyle/>
                    <a:p>
                      <a:pPr algn="l" fontAlgn="b"/>
                      <a:r>
                        <a:rPr lang="en-GB" sz="1100" u="none" strike="noStrike">
                          <a:effectLst/>
                          <a:latin typeface="+mn-lt"/>
                        </a:rPr>
                        <a:t>Group member </a:t>
                      </a:r>
                      <a:endParaRPr lang="en-GB"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-0.02 (-0.66, 0.51)</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0.93</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0.22 ( -0.37, 0.82)</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0.45</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0.44 (-0.56, 1.45)</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0.38</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-0.26 (-1.39, 0.87)</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0.64</a:t>
                      </a:r>
                      <a:endParaRPr lang="en-KE" sz="1100" b="0" i="0" u="none" strike="noStrike">
                        <a:solidFill>
                          <a:srgbClr val="000000"/>
                        </a:solidFill>
                        <a:effectLst/>
                        <a:latin typeface="+mn-lt"/>
                      </a:endParaRPr>
                    </a:p>
                  </a:txBody>
                  <a:tcPr marL="7143" marR="7143" marT="7142" marB="0" anchor="b"/>
                </a:tc>
                <a:extLst>
                  <a:ext uri="{0D108BD9-81ED-4DB2-BD59-A6C34878D82A}">
                    <a16:rowId xmlns:a16="http://schemas.microsoft.com/office/drawing/2014/main" val="10008"/>
                  </a:ext>
                </a:extLst>
              </a:tr>
              <a:tr h="269234">
                <a:tc>
                  <a:txBody>
                    <a:bodyPr/>
                    <a:lstStyle/>
                    <a:p>
                      <a:pPr algn="l" fontAlgn="b"/>
                      <a:endParaRPr lang="en-KE" sz="1100" b="0" i="0" u="none" strike="noStrike">
                        <a:solidFill>
                          <a:srgbClr val="000000"/>
                        </a:solidFill>
                        <a:effectLst/>
                        <a:latin typeface="+mn-lt"/>
                      </a:endParaRPr>
                    </a:p>
                  </a:txBody>
                  <a:tcPr marL="7143" marR="7143" marT="7142" marB="0" anchor="b"/>
                </a:tc>
                <a:tc>
                  <a:txBody>
                    <a:bodyPr/>
                    <a:lstStyle/>
                    <a:p>
                      <a:pPr algn="l" fontAlgn="b"/>
                      <a:r>
                        <a:rPr lang="en-GB" sz="1100" u="none" strike="noStrike">
                          <a:effectLst/>
                          <a:latin typeface="+mn-lt"/>
                        </a:rPr>
                        <a:t>Speaking in public </a:t>
                      </a:r>
                      <a:endParaRPr lang="en-GB"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-0.14 (-0.69, 0.40)</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0.60</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0.34 (-0.24, 0.93)</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0.25</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0.50 (-0.50, 1.50)</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0.32</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-0.19 (-1.33, 0.96)</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0.74</a:t>
                      </a:r>
                      <a:endParaRPr lang="en-KE" sz="1100" b="0" i="0" u="none" strike="noStrike">
                        <a:solidFill>
                          <a:srgbClr val="000000"/>
                        </a:solidFill>
                        <a:effectLst/>
                        <a:latin typeface="+mn-lt"/>
                      </a:endParaRPr>
                    </a:p>
                  </a:txBody>
                  <a:tcPr marL="7143" marR="7143" marT="7142" marB="0" anchor="b"/>
                </a:tc>
                <a:extLst>
                  <a:ext uri="{0D108BD9-81ED-4DB2-BD59-A6C34878D82A}">
                    <a16:rowId xmlns:a16="http://schemas.microsoft.com/office/drawing/2014/main" val="10009"/>
                  </a:ext>
                </a:extLst>
              </a:tr>
              <a:tr h="285071">
                <a:tc>
                  <a:txBody>
                    <a:bodyPr/>
                    <a:lstStyle/>
                    <a:p>
                      <a:pPr algn="l" fontAlgn="b"/>
                      <a:r>
                        <a:rPr lang="en-GB" sz="1100" u="none" strike="noStrike">
                          <a:effectLst/>
                          <a:latin typeface="+mn-lt"/>
                        </a:rPr>
                        <a:t>Time</a:t>
                      </a:r>
                      <a:endParaRPr lang="en-GB" sz="1100" b="0" i="0" u="none" strike="noStrike">
                        <a:solidFill>
                          <a:srgbClr val="000000"/>
                        </a:solidFill>
                        <a:effectLst/>
                        <a:latin typeface="+mn-lt"/>
                      </a:endParaRPr>
                    </a:p>
                  </a:txBody>
                  <a:tcPr marL="7143" marR="7143" marT="7142" marB="0" anchor="b"/>
                </a:tc>
                <a:tc>
                  <a:txBody>
                    <a:bodyPr/>
                    <a:lstStyle/>
                    <a:p>
                      <a:pPr algn="l" fontAlgn="b"/>
                      <a:r>
                        <a:rPr lang="en-GB" sz="1100" u="none" strike="noStrike" dirty="0">
                          <a:effectLst/>
                          <a:latin typeface="+mn-lt"/>
                        </a:rPr>
                        <a:t>Work balance</a:t>
                      </a:r>
                      <a:endParaRPr lang="en-GB"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-0.56 (-1.43, 0.31)</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0.20</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0.29 (-0.65, 1.23)</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0.54</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-0.51 (-1.91, 0.88)</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a:effectLst/>
                          <a:latin typeface="+mn-lt"/>
                        </a:rPr>
                        <a:t>0.47</a:t>
                      </a:r>
                      <a:endParaRPr lang="en-KE" sz="1100" b="0" i="0" u="none" strike="noStrike">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0.70 (-0.88, -2.29)</a:t>
                      </a:r>
                      <a:endParaRPr lang="en-KE" sz="1100" b="0" i="0" u="none" strike="noStrike" dirty="0">
                        <a:solidFill>
                          <a:srgbClr val="000000"/>
                        </a:solidFill>
                        <a:effectLst/>
                        <a:latin typeface="+mn-lt"/>
                      </a:endParaRPr>
                    </a:p>
                  </a:txBody>
                  <a:tcPr marL="7143" marR="7143" marT="7142" marB="0" anchor="b"/>
                </a:tc>
                <a:tc>
                  <a:txBody>
                    <a:bodyPr/>
                    <a:lstStyle/>
                    <a:p>
                      <a:pPr algn="l" fontAlgn="b"/>
                      <a:r>
                        <a:rPr lang="en-KE" sz="1100" u="none" strike="noStrike" dirty="0">
                          <a:effectLst/>
                          <a:latin typeface="+mn-lt"/>
                        </a:rPr>
                        <a:t>0.37</a:t>
                      </a:r>
                      <a:endParaRPr lang="en-KE" sz="1100" b="0" i="0" u="none" strike="noStrike" dirty="0">
                        <a:solidFill>
                          <a:srgbClr val="000000"/>
                        </a:solidFill>
                        <a:effectLst/>
                        <a:latin typeface="+mn-lt"/>
                      </a:endParaRPr>
                    </a:p>
                  </a:txBody>
                  <a:tcPr marL="7143" marR="7143" marT="7142" marB="0" anchor="b"/>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269145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3400" y="838200"/>
            <a:ext cx="6858000" cy="838200"/>
          </a:xfrm>
        </p:spPr>
        <p:txBody>
          <a:bodyPr>
            <a:normAutofit fontScale="62500" lnSpcReduction="20000"/>
          </a:bodyPr>
          <a:lstStyle/>
          <a:p>
            <a:r>
              <a:rPr lang="en-US" dirty="0"/>
              <a:t>Associations between time use and child nutrition outcomes</a:t>
            </a:r>
          </a:p>
        </p:txBody>
      </p:sp>
      <p:graphicFrame>
        <p:nvGraphicFramePr>
          <p:cNvPr id="5" name="Table 4">
            <a:extLst>
              <a:ext uri="{FF2B5EF4-FFF2-40B4-BE49-F238E27FC236}">
                <a16:creationId xmlns:a16="http://schemas.microsoft.com/office/drawing/2014/main" id="{8FAB7BEB-4931-44ED-B1FF-B03469E1E300}"/>
              </a:ext>
            </a:extLst>
          </p:cNvPr>
          <p:cNvGraphicFramePr>
            <a:graphicFrameLocks noGrp="1"/>
          </p:cNvGraphicFramePr>
          <p:nvPr/>
        </p:nvGraphicFramePr>
        <p:xfrm>
          <a:off x="261938" y="2667000"/>
          <a:ext cx="8620125" cy="1406525"/>
        </p:xfrm>
        <a:graphic>
          <a:graphicData uri="http://schemas.openxmlformats.org/drawingml/2006/table">
            <a:tbl>
              <a:tblPr>
                <a:tableStyleId>{5C22544A-7EE6-4342-B048-85BDC9FD1C3A}</a:tableStyleId>
              </a:tblPr>
              <a:tblGrid>
                <a:gridCol w="693542">
                  <a:extLst>
                    <a:ext uri="{9D8B030D-6E8A-4147-A177-3AD203B41FA5}">
                      <a16:colId xmlns:a16="http://schemas.microsoft.com/office/drawing/2014/main" val="20000"/>
                    </a:ext>
                  </a:extLst>
                </a:gridCol>
                <a:gridCol w="1498690">
                  <a:extLst>
                    <a:ext uri="{9D8B030D-6E8A-4147-A177-3AD203B41FA5}">
                      <a16:colId xmlns:a16="http://schemas.microsoft.com/office/drawing/2014/main" val="20001"/>
                    </a:ext>
                  </a:extLst>
                </a:gridCol>
                <a:gridCol w="1203735">
                  <a:extLst>
                    <a:ext uri="{9D8B030D-6E8A-4147-A177-3AD203B41FA5}">
                      <a16:colId xmlns:a16="http://schemas.microsoft.com/office/drawing/2014/main" val="20002"/>
                    </a:ext>
                  </a:extLst>
                </a:gridCol>
                <a:gridCol w="470333">
                  <a:extLst>
                    <a:ext uri="{9D8B030D-6E8A-4147-A177-3AD203B41FA5}">
                      <a16:colId xmlns:a16="http://schemas.microsoft.com/office/drawing/2014/main" val="20003"/>
                    </a:ext>
                  </a:extLst>
                </a:gridCol>
                <a:gridCol w="1094788">
                  <a:extLst>
                    <a:ext uri="{9D8B030D-6E8A-4147-A177-3AD203B41FA5}">
                      <a16:colId xmlns:a16="http://schemas.microsoft.com/office/drawing/2014/main" val="20004"/>
                    </a:ext>
                  </a:extLst>
                </a:gridCol>
                <a:gridCol w="470333">
                  <a:extLst>
                    <a:ext uri="{9D8B030D-6E8A-4147-A177-3AD203B41FA5}">
                      <a16:colId xmlns:a16="http://schemas.microsoft.com/office/drawing/2014/main" val="20005"/>
                    </a:ext>
                  </a:extLst>
                </a:gridCol>
                <a:gridCol w="1179137">
                  <a:extLst>
                    <a:ext uri="{9D8B030D-6E8A-4147-A177-3AD203B41FA5}">
                      <a16:colId xmlns:a16="http://schemas.microsoft.com/office/drawing/2014/main" val="20006"/>
                    </a:ext>
                  </a:extLst>
                </a:gridCol>
                <a:gridCol w="451378">
                  <a:extLst>
                    <a:ext uri="{9D8B030D-6E8A-4147-A177-3AD203B41FA5}">
                      <a16:colId xmlns:a16="http://schemas.microsoft.com/office/drawing/2014/main" val="20007"/>
                    </a:ext>
                  </a:extLst>
                </a:gridCol>
                <a:gridCol w="1050320">
                  <a:extLst>
                    <a:ext uri="{9D8B030D-6E8A-4147-A177-3AD203B41FA5}">
                      <a16:colId xmlns:a16="http://schemas.microsoft.com/office/drawing/2014/main" val="20008"/>
                    </a:ext>
                  </a:extLst>
                </a:gridCol>
                <a:gridCol w="507869">
                  <a:extLst>
                    <a:ext uri="{9D8B030D-6E8A-4147-A177-3AD203B41FA5}">
                      <a16:colId xmlns:a16="http://schemas.microsoft.com/office/drawing/2014/main" val="20009"/>
                    </a:ext>
                  </a:extLst>
                </a:gridCol>
              </a:tblGrid>
              <a:tr h="359586">
                <a:tc>
                  <a:txBody>
                    <a:bodyPr/>
                    <a:lstStyle/>
                    <a:p>
                      <a:pPr algn="l" fontAlgn="b"/>
                      <a:endParaRPr lang="en-KE" sz="1100" b="1" i="0" u="none" strike="noStrike" dirty="0">
                        <a:solidFill>
                          <a:srgbClr val="000000"/>
                        </a:solidFill>
                        <a:effectLst/>
                        <a:latin typeface="+mn-lt"/>
                      </a:endParaRPr>
                    </a:p>
                  </a:txBody>
                  <a:tcPr marL="7143" marR="7143" marT="7138" marB="0" anchor="b">
                    <a:solidFill>
                      <a:srgbClr val="00B0F0"/>
                    </a:solidFill>
                  </a:tcPr>
                </a:tc>
                <a:tc>
                  <a:txBody>
                    <a:bodyPr/>
                    <a:lstStyle/>
                    <a:p>
                      <a:pPr algn="l" fontAlgn="b"/>
                      <a:endParaRPr lang="en-KE" sz="1100" b="1" i="0" u="none" strike="noStrike" dirty="0">
                        <a:solidFill>
                          <a:srgbClr val="000000"/>
                        </a:solidFill>
                        <a:effectLst/>
                        <a:latin typeface="+mn-lt"/>
                      </a:endParaRPr>
                    </a:p>
                  </a:txBody>
                  <a:tcPr marL="7143" marR="7143" marT="7138" marB="0" anchor="b">
                    <a:solidFill>
                      <a:srgbClr val="00B0F0"/>
                    </a:solidFill>
                  </a:tcPr>
                </a:tc>
                <a:tc gridSpan="2">
                  <a:txBody>
                    <a:bodyPr/>
                    <a:lstStyle/>
                    <a:p>
                      <a:pPr algn="ctr" fontAlgn="b"/>
                      <a:r>
                        <a:rPr lang="en-GB" sz="1100" b="1" u="none" strike="noStrike" dirty="0">
                          <a:effectLst/>
                          <a:latin typeface="+mn-lt"/>
                        </a:rPr>
                        <a:t>CDDS (n=134)</a:t>
                      </a:r>
                      <a:endParaRPr lang="en-GB" sz="1100" b="1" i="0" u="none" strike="noStrike" dirty="0">
                        <a:solidFill>
                          <a:srgbClr val="000000"/>
                        </a:solidFill>
                        <a:effectLst/>
                        <a:latin typeface="+mn-lt"/>
                      </a:endParaRPr>
                    </a:p>
                  </a:txBody>
                  <a:tcPr marL="7143" marR="7143" marT="7138" marB="0" anchor="b">
                    <a:solidFill>
                      <a:srgbClr val="00B0F0"/>
                    </a:solidFill>
                  </a:tcPr>
                </a:tc>
                <a:tc hMerge="1">
                  <a:txBody>
                    <a:bodyPr/>
                    <a:lstStyle/>
                    <a:p>
                      <a:endParaRPr lang="en-KE"/>
                    </a:p>
                  </a:txBody>
                  <a:tcPr/>
                </a:tc>
                <a:tc gridSpan="2">
                  <a:txBody>
                    <a:bodyPr/>
                    <a:lstStyle/>
                    <a:p>
                      <a:pPr algn="ctr" fontAlgn="b"/>
                      <a:r>
                        <a:rPr lang="en-GB" sz="1100" b="1" u="none" strike="noStrike" dirty="0">
                          <a:effectLst/>
                          <a:latin typeface="+mn-lt"/>
                        </a:rPr>
                        <a:t>WHZ (n=95)</a:t>
                      </a:r>
                      <a:endParaRPr lang="en-GB" sz="1100" b="1" i="0" u="none" strike="noStrike" dirty="0">
                        <a:solidFill>
                          <a:srgbClr val="000000"/>
                        </a:solidFill>
                        <a:effectLst/>
                        <a:latin typeface="+mn-lt"/>
                      </a:endParaRPr>
                    </a:p>
                  </a:txBody>
                  <a:tcPr marL="7143" marR="7143" marT="7138" marB="0" anchor="b">
                    <a:solidFill>
                      <a:srgbClr val="00B0F0"/>
                    </a:solidFill>
                  </a:tcPr>
                </a:tc>
                <a:tc hMerge="1">
                  <a:txBody>
                    <a:bodyPr/>
                    <a:lstStyle/>
                    <a:p>
                      <a:endParaRPr lang="en-KE"/>
                    </a:p>
                  </a:txBody>
                  <a:tcPr/>
                </a:tc>
                <a:tc gridSpan="2">
                  <a:txBody>
                    <a:bodyPr/>
                    <a:lstStyle/>
                    <a:p>
                      <a:pPr algn="ctr" fontAlgn="b"/>
                      <a:r>
                        <a:rPr lang="en-GB" sz="1100" b="1" u="none" strike="noStrike" dirty="0">
                          <a:effectLst/>
                          <a:latin typeface="+mn-lt"/>
                        </a:rPr>
                        <a:t>WAZ (n=95)</a:t>
                      </a:r>
                      <a:endParaRPr lang="en-GB" sz="1100" b="1" i="0" u="none" strike="noStrike" dirty="0">
                        <a:solidFill>
                          <a:srgbClr val="000000"/>
                        </a:solidFill>
                        <a:effectLst/>
                        <a:latin typeface="+mn-lt"/>
                      </a:endParaRPr>
                    </a:p>
                  </a:txBody>
                  <a:tcPr marL="7143" marR="7143" marT="7138" marB="0" anchor="b">
                    <a:solidFill>
                      <a:srgbClr val="00B0F0"/>
                    </a:solidFill>
                  </a:tcPr>
                </a:tc>
                <a:tc hMerge="1">
                  <a:txBody>
                    <a:bodyPr/>
                    <a:lstStyle/>
                    <a:p>
                      <a:endParaRPr lang="en-KE"/>
                    </a:p>
                  </a:txBody>
                  <a:tcPr/>
                </a:tc>
                <a:tc gridSpan="2">
                  <a:txBody>
                    <a:bodyPr/>
                    <a:lstStyle/>
                    <a:p>
                      <a:pPr algn="ctr" fontAlgn="b"/>
                      <a:r>
                        <a:rPr lang="en-GB" sz="1100" b="1" u="none" strike="noStrike" dirty="0">
                          <a:effectLst/>
                          <a:latin typeface="+mn-lt"/>
                        </a:rPr>
                        <a:t>HAZ (n=52)</a:t>
                      </a:r>
                      <a:endParaRPr lang="en-GB" sz="1100" b="1" i="0" u="none" strike="noStrike" dirty="0">
                        <a:solidFill>
                          <a:srgbClr val="000000"/>
                        </a:solidFill>
                        <a:effectLst/>
                        <a:latin typeface="+mn-lt"/>
                      </a:endParaRPr>
                    </a:p>
                  </a:txBody>
                  <a:tcPr marL="7143" marR="7143" marT="7138" marB="0" anchor="b">
                    <a:solidFill>
                      <a:srgbClr val="00B0F0"/>
                    </a:solidFill>
                  </a:tcPr>
                </a:tc>
                <a:tc hMerge="1">
                  <a:txBody>
                    <a:bodyPr/>
                    <a:lstStyle/>
                    <a:p>
                      <a:endParaRPr lang="en-KE"/>
                    </a:p>
                  </a:txBody>
                  <a:tcPr/>
                </a:tc>
                <a:extLst>
                  <a:ext uri="{0D108BD9-81ED-4DB2-BD59-A6C34878D82A}">
                    <a16:rowId xmlns:a16="http://schemas.microsoft.com/office/drawing/2014/main" val="10000"/>
                  </a:ext>
                </a:extLst>
              </a:tr>
              <a:tr h="306615">
                <a:tc>
                  <a:txBody>
                    <a:bodyPr/>
                    <a:lstStyle/>
                    <a:p>
                      <a:pPr algn="l" fontAlgn="b"/>
                      <a:r>
                        <a:rPr lang="en-GB" sz="1100" b="1" u="none" strike="noStrike">
                          <a:effectLst/>
                          <a:latin typeface="+mn-lt"/>
                        </a:rPr>
                        <a:t>Domain </a:t>
                      </a:r>
                      <a:endParaRPr lang="en-GB" sz="1100" b="1" i="0" u="none" strike="noStrike">
                        <a:solidFill>
                          <a:srgbClr val="000000"/>
                        </a:solidFill>
                        <a:effectLst/>
                        <a:latin typeface="+mn-lt"/>
                      </a:endParaRPr>
                    </a:p>
                  </a:txBody>
                  <a:tcPr marL="7143" marR="7143" marT="7138" marB="0" anchor="b">
                    <a:solidFill>
                      <a:srgbClr val="00B0F0"/>
                    </a:solidFill>
                  </a:tcPr>
                </a:tc>
                <a:tc>
                  <a:txBody>
                    <a:bodyPr/>
                    <a:lstStyle/>
                    <a:p>
                      <a:pPr algn="l" fontAlgn="b"/>
                      <a:r>
                        <a:rPr lang="en-GB" sz="1100" b="1" u="none" strike="noStrike" dirty="0">
                          <a:effectLst/>
                          <a:latin typeface="+mn-lt"/>
                        </a:rPr>
                        <a:t>Indicator </a:t>
                      </a:r>
                      <a:endParaRPr lang="en-GB" sz="1100" b="1" i="0" u="none" strike="noStrike" dirty="0">
                        <a:solidFill>
                          <a:srgbClr val="000000"/>
                        </a:solidFill>
                        <a:effectLst/>
                        <a:latin typeface="+mn-lt"/>
                      </a:endParaRPr>
                    </a:p>
                  </a:txBody>
                  <a:tcPr marL="7143" marR="7143" marT="7138" marB="0" anchor="b">
                    <a:solidFill>
                      <a:srgbClr val="00B0F0"/>
                    </a:solidFill>
                  </a:tcPr>
                </a:tc>
                <a:tc>
                  <a:txBody>
                    <a:bodyPr/>
                    <a:lstStyle/>
                    <a:p>
                      <a:pPr marL="0" algn="l" defTabSz="914400" rtl="0" eaLnBrk="1" fontAlgn="b" latinLnBrk="0" hangingPunct="1"/>
                      <a:r>
                        <a:rPr lang="el-GR" sz="1100" b="1" kern="1200" dirty="0">
                          <a:solidFill>
                            <a:schemeClr val="tx1"/>
                          </a:solidFill>
                          <a:effectLst/>
                          <a:latin typeface="+mn-lt"/>
                          <a:ea typeface="+mn-ea"/>
                          <a:cs typeface="Latha" panose="020B0604020202020204"/>
                        </a:rPr>
                        <a:t>β</a:t>
                      </a:r>
                      <a:r>
                        <a:rPr lang="en-GB" sz="1100" b="1" kern="1200" dirty="0">
                          <a:solidFill>
                            <a:schemeClr val="tx1"/>
                          </a:solidFill>
                          <a:effectLst/>
                          <a:latin typeface="+mn-lt"/>
                          <a:ea typeface="+mn-ea"/>
                          <a:cs typeface="Latha" panose="020B0604020202020204"/>
                        </a:rPr>
                        <a:t> (C.I)</a:t>
                      </a:r>
                    </a:p>
                  </a:txBody>
                  <a:tcPr marL="7143" marR="7143" marT="7138" marB="0" anchor="b">
                    <a:solidFill>
                      <a:srgbClr val="00B0F0"/>
                    </a:solidFill>
                  </a:tcPr>
                </a:tc>
                <a:tc>
                  <a:txBody>
                    <a:bodyPr/>
                    <a:lstStyle/>
                    <a:p>
                      <a:pPr algn="l" fontAlgn="b"/>
                      <a:r>
                        <a:rPr lang="en-GB" sz="1100" b="1" u="none" strike="noStrike" dirty="0">
                          <a:effectLst/>
                          <a:latin typeface="+mn-lt"/>
                        </a:rPr>
                        <a:t>P-value</a:t>
                      </a:r>
                      <a:endParaRPr lang="en-GB" sz="1100" b="1" i="0" u="none" strike="noStrike" dirty="0">
                        <a:solidFill>
                          <a:srgbClr val="000000"/>
                        </a:solidFill>
                        <a:effectLst/>
                        <a:latin typeface="+mn-lt"/>
                      </a:endParaRPr>
                    </a:p>
                  </a:txBody>
                  <a:tcPr marL="7143" marR="7143" marT="7138" marB="0" anchor="b">
                    <a:solidFill>
                      <a:srgbClr val="00B0F0"/>
                    </a:solidFill>
                  </a:tcPr>
                </a:tc>
                <a:tc>
                  <a:txBody>
                    <a:bodyPr/>
                    <a:lstStyle/>
                    <a:p>
                      <a:pPr marL="0" algn="l" defTabSz="914400" rtl="0" eaLnBrk="1" fontAlgn="b" latinLnBrk="0" hangingPunct="1"/>
                      <a:r>
                        <a:rPr lang="el-GR" sz="1100" b="1" kern="1200" dirty="0">
                          <a:solidFill>
                            <a:schemeClr val="tx1"/>
                          </a:solidFill>
                          <a:effectLst/>
                          <a:latin typeface="+mn-lt"/>
                          <a:ea typeface="+mn-ea"/>
                          <a:cs typeface="Latha" panose="020B0604020202020204"/>
                        </a:rPr>
                        <a:t>β</a:t>
                      </a:r>
                      <a:r>
                        <a:rPr lang="en-GB" sz="1100" b="1" kern="1200" dirty="0">
                          <a:solidFill>
                            <a:schemeClr val="tx1"/>
                          </a:solidFill>
                          <a:effectLst/>
                          <a:latin typeface="+mn-lt"/>
                          <a:ea typeface="+mn-ea"/>
                          <a:cs typeface="Latha" panose="020B0604020202020204"/>
                        </a:rPr>
                        <a:t> (C.I)</a:t>
                      </a:r>
                    </a:p>
                  </a:txBody>
                  <a:tcPr marL="7143" marR="7143" marT="7138" marB="0" anchor="b">
                    <a:solidFill>
                      <a:srgbClr val="00B0F0"/>
                    </a:solidFill>
                  </a:tcPr>
                </a:tc>
                <a:tc>
                  <a:txBody>
                    <a:bodyPr/>
                    <a:lstStyle/>
                    <a:p>
                      <a:pPr algn="l" fontAlgn="b"/>
                      <a:r>
                        <a:rPr lang="en-GB" sz="1100" b="1" u="none" strike="noStrike" dirty="0">
                          <a:effectLst/>
                          <a:latin typeface="+mn-lt"/>
                        </a:rPr>
                        <a:t>P-value</a:t>
                      </a:r>
                      <a:endParaRPr lang="en-GB" sz="1100" b="1" i="0" u="none" strike="noStrike" dirty="0">
                        <a:solidFill>
                          <a:srgbClr val="000000"/>
                        </a:solidFill>
                        <a:effectLst/>
                        <a:latin typeface="+mn-lt"/>
                      </a:endParaRPr>
                    </a:p>
                  </a:txBody>
                  <a:tcPr marL="7143" marR="7143" marT="7138" marB="0" anchor="b">
                    <a:solidFill>
                      <a:srgbClr val="00B0F0"/>
                    </a:solidFill>
                  </a:tcPr>
                </a:tc>
                <a:tc>
                  <a:txBody>
                    <a:bodyPr/>
                    <a:lstStyle/>
                    <a:p>
                      <a:pPr marL="0" algn="l" defTabSz="914400" rtl="0" eaLnBrk="1" fontAlgn="b" latinLnBrk="0" hangingPunct="1"/>
                      <a:r>
                        <a:rPr lang="el-GR" sz="1100" b="1" kern="1200" dirty="0">
                          <a:solidFill>
                            <a:schemeClr val="tx1"/>
                          </a:solidFill>
                          <a:effectLst/>
                          <a:latin typeface="+mn-lt"/>
                          <a:ea typeface="+mn-ea"/>
                          <a:cs typeface="Latha" panose="020B0604020202020204"/>
                        </a:rPr>
                        <a:t>β</a:t>
                      </a:r>
                      <a:r>
                        <a:rPr lang="en-GB" sz="1100" b="1" kern="1200" dirty="0">
                          <a:solidFill>
                            <a:schemeClr val="tx1"/>
                          </a:solidFill>
                          <a:effectLst/>
                          <a:latin typeface="+mn-lt"/>
                          <a:ea typeface="+mn-ea"/>
                          <a:cs typeface="Latha" panose="020B0604020202020204"/>
                        </a:rPr>
                        <a:t> (C.I)</a:t>
                      </a:r>
                    </a:p>
                  </a:txBody>
                  <a:tcPr marL="7143" marR="7143" marT="7138" marB="0" anchor="b">
                    <a:solidFill>
                      <a:srgbClr val="00B0F0"/>
                    </a:solidFill>
                  </a:tcPr>
                </a:tc>
                <a:tc>
                  <a:txBody>
                    <a:bodyPr/>
                    <a:lstStyle/>
                    <a:p>
                      <a:pPr algn="l" fontAlgn="b"/>
                      <a:r>
                        <a:rPr lang="en-GB" sz="1100" b="1" u="none" strike="noStrike" dirty="0">
                          <a:effectLst/>
                          <a:latin typeface="+mn-lt"/>
                        </a:rPr>
                        <a:t>P-value</a:t>
                      </a:r>
                      <a:endParaRPr lang="en-GB" sz="1100" b="1" i="0" u="none" strike="noStrike" dirty="0">
                        <a:solidFill>
                          <a:srgbClr val="000000"/>
                        </a:solidFill>
                        <a:effectLst/>
                        <a:latin typeface="+mn-lt"/>
                      </a:endParaRPr>
                    </a:p>
                  </a:txBody>
                  <a:tcPr marL="7143" marR="7143" marT="7138" marB="0" anchor="b">
                    <a:solidFill>
                      <a:srgbClr val="00B0F0"/>
                    </a:solidFill>
                  </a:tcPr>
                </a:tc>
                <a:tc>
                  <a:txBody>
                    <a:bodyPr/>
                    <a:lstStyle/>
                    <a:p>
                      <a:pPr marL="0" algn="l" defTabSz="914400" rtl="0" eaLnBrk="1" fontAlgn="b" latinLnBrk="0" hangingPunct="1"/>
                      <a:r>
                        <a:rPr lang="el-GR" sz="1100" b="1" kern="1200" dirty="0">
                          <a:solidFill>
                            <a:schemeClr val="tx1"/>
                          </a:solidFill>
                          <a:effectLst/>
                          <a:latin typeface="+mn-lt"/>
                          <a:ea typeface="+mn-ea"/>
                          <a:cs typeface="Latha" panose="020B0604020202020204"/>
                        </a:rPr>
                        <a:t>β</a:t>
                      </a:r>
                      <a:r>
                        <a:rPr lang="en-GB" sz="1100" b="1" kern="1200" dirty="0">
                          <a:solidFill>
                            <a:schemeClr val="tx1"/>
                          </a:solidFill>
                          <a:effectLst/>
                          <a:latin typeface="+mn-lt"/>
                          <a:ea typeface="+mn-ea"/>
                          <a:cs typeface="Latha" panose="020B0604020202020204"/>
                        </a:rPr>
                        <a:t> (C.I)</a:t>
                      </a:r>
                    </a:p>
                  </a:txBody>
                  <a:tcPr marL="7143" marR="7143" marT="7138" marB="0" anchor="b">
                    <a:solidFill>
                      <a:srgbClr val="00B0F0"/>
                    </a:solidFill>
                  </a:tcPr>
                </a:tc>
                <a:tc>
                  <a:txBody>
                    <a:bodyPr/>
                    <a:lstStyle/>
                    <a:p>
                      <a:pPr algn="l" fontAlgn="b"/>
                      <a:r>
                        <a:rPr lang="en-GB" sz="1100" b="1" u="none" strike="noStrike" dirty="0">
                          <a:effectLst/>
                          <a:latin typeface="+mn-lt"/>
                        </a:rPr>
                        <a:t>P-value</a:t>
                      </a:r>
                      <a:endParaRPr lang="en-GB" sz="1100" b="1" i="0" u="none" strike="noStrike" dirty="0">
                        <a:solidFill>
                          <a:srgbClr val="000000"/>
                        </a:solidFill>
                        <a:effectLst/>
                        <a:latin typeface="+mn-lt"/>
                      </a:endParaRPr>
                    </a:p>
                  </a:txBody>
                  <a:tcPr marL="7143" marR="7143" marT="7138" marB="0" anchor="b">
                    <a:solidFill>
                      <a:srgbClr val="00B0F0"/>
                    </a:solidFill>
                  </a:tcPr>
                </a:tc>
                <a:extLst>
                  <a:ext uri="{0D108BD9-81ED-4DB2-BD59-A6C34878D82A}">
                    <a16:rowId xmlns:a16="http://schemas.microsoft.com/office/drawing/2014/main" val="10001"/>
                  </a:ext>
                </a:extLst>
              </a:tr>
              <a:tr h="359586">
                <a:tc>
                  <a:txBody>
                    <a:bodyPr/>
                    <a:lstStyle/>
                    <a:p>
                      <a:pPr algn="l" fontAlgn="b"/>
                      <a:r>
                        <a:rPr lang="en-GB" sz="1100" u="none" strike="noStrike" dirty="0">
                          <a:effectLst/>
                        </a:rPr>
                        <a:t>Time</a:t>
                      </a:r>
                      <a:endParaRPr lang="en-GB" sz="1100" b="0" i="0" u="none" strike="noStrike" dirty="0">
                        <a:solidFill>
                          <a:srgbClr val="000000"/>
                        </a:solidFill>
                        <a:effectLst/>
                        <a:latin typeface="Calibri" panose="020F0502020204030204" pitchFamily="34" charset="0"/>
                      </a:endParaRPr>
                    </a:p>
                  </a:txBody>
                  <a:tcPr marL="7143" marR="7143" marT="7138" marB="0" anchor="b"/>
                </a:tc>
                <a:tc>
                  <a:txBody>
                    <a:bodyPr/>
                    <a:lstStyle/>
                    <a:p>
                      <a:pPr algn="l" fontAlgn="b"/>
                      <a:r>
                        <a:rPr lang="en-GB" sz="1100" u="none" strike="noStrike" dirty="0">
                          <a:effectLst/>
                        </a:rPr>
                        <a:t>Time-work</a:t>
                      </a:r>
                      <a:endParaRPr lang="en-GB" sz="1100" b="0" i="0" u="none" strike="noStrike" dirty="0">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dirty="0">
                          <a:effectLst/>
                        </a:rPr>
                        <a:t>-0.00 ( -0.00, 0.00)</a:t>
                      </a:r>
                      <a:endParaRPr lang="en-KE" sz="1100" b="0" i="0" u="none" strike="noStrike" dirty="0">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dirty="0">
                          <a:effectLst/>
                        </a:rPr>
                        <a:t>0.56</a:t>
                      </a:r>
                      <a:endParaRPr lang="en-KE" sz="1100" b="0" i="0" u="none" strike="noStrike" dirty="0">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dirty="0">
                          <a:effectLst/>
                        </a:rPr>
                        <a:t>-0.00 ( -0.01, 0.00)</a:t>
                      </a:r>
                      <a:endParaRPr lang="en-KE" sz="1100" b="0" i="0" u="none" strike="noStrike" dirty="0">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dirty="0">
                          <a:effectLst/>
                        </a:rPr>
                        <a:t>0.18</a:t>
                      </a:r>
                      <a:endParaRPr lang="en-KE" sz="1100" b="0" i="0" u="none" strike="noStrike" dirty="0">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dirty="0">
                          <a:solidFill>
                            <a:srgbClr val="FF0000"/>
                          </a:solidFill>
                          <a:effectLst/>
                        </a:rPr>
                        <a:t>-0.01 (-0.01, -0.00)</a:t>
                      </a:r>
                      <a:endParaRPr lang="en-KE" sz="1100" b="0" i="0" u="none" strike="noStrike" dirty="0">
                        <a:solidFill>
                          <a:srgbClr val="FF0000"/>
                        </a:solidFill>
                        <a:effectLst/>
                        <a:latin typeface="Calibri" panose="020F0502020204030204" pitchFamily="34" charset="0"/>
                      </a:endParaRPr>
                    </a:p>
                  </a:txBody>
                  <a:tcPr marL="7143" marR="7143" marT="7138" marB="0" anchor="b"/>
                </a:tc>
                <a:tc>
                  <a:txBody>
                    <a:bodyPr/>
                    <a:lstStyle/>
                    <a:p>
                      <a:pPr algn="l" fontAlgn="b"/>
                      <a:r>
                        <a:rPr lang="en-KE" sz="1100" u="none" strike="noStrike" dirty="0">
                          <a:solidFill>
                            <a:srgbClr val="FF0000"/>
                          </a:solidFill>
                          <a:effectLst/>
                        </a:rPr>
                        <a:t>0.01</a:t>
                      </a:r>
                      <a:endParaRPr lang="en-KE" sz="1100" b="0" i="0" u="none" strike="noStrike" dirty="0">
                        <a:solidFill>
                          <a:srgbClr val="FF0000"/>
                        </a:solidFill>
                        <a:effectLst/>
                        <a:latin typeface="Calibri" panose="020F0502020204030204" pitchFamily="34" charset="0"/>
                      </a:endParaRPr>
                    </a:p>
                  </a:txBody>
                  <a:tcPr marL="7143" marR="7143" marT="7138" marB="0" anchor="b"/>
                </a:tc>
                <a:tc>
                  <a:txBody>
                    <a:bodyPr/>
                    <a:lstStyle/>
                    <a:p>
                      <a:pPr algn="l" fontAlgn="b"/>
                      <a:r>
                        <a:rPr lang="en-KE" sz="1100" u="none" strike="noStrike">
                          <a:effectLst/>
                        </a:rPr>
                        <a:t>-0.01 (-0.01, 0.00)</a:t>
                      </a:r>
                      <a:endParaRPr lang="en-KE" sz="1100" b="0" i="0" u="none" strike="noStrike">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a:effectLst/>
                        </a:rPr>
                        <a:t>0.08</a:t>
                      </a:r>
                      <a:endParaRPr lang="en-KE" sz="1100" b="0" i="0" u="none" strike="noStrike">
                        <a:solidFill>
                          <a:srgbClr val="000000"/>
                        </a:solidFill>
                        <a:effectLst/>
                        <a:latin typeface="Calibri" panose="020F0502020204030204" pitchFamily="34" charset="0"/>
                      </a:endParaRPr>
                    </a:p>
                  </a:txBody>
                  <a:tcPr marL="7143" marR="7143" marT="7138" marB="0" anchor="b"/>
                </a:tc>
                <a:extLst>
                  <a:ext uri="{0D108BD9-81ED-4DB2-BD59-A6C34878D82A}">
                    <a16:rowId xmlns:a16="http://schemas.microsoft.com/office/drawing/2014/main" val="10002"/>
                  </a:ext>
                </a:extLst>
              </a:tr>
              <a:tr h="380738">
                <a:tc>
                  <a:txBody>
                    <a:bodyPr/>
                    <a:lstStyle/>
                    <a:p>
                      <a:pPr algn="l" fontAlgn="b"/>
                      <a:r>
                        <a:rPr lang="en-KE" sz="1100" u="none" strike="noStrike">
                          <a:effectLst/>
                        </a:rPr>
                        <a:t> </a:t>
                      </a:r>
                      <a:endParaRPr lang="en-KE" sz="1100" b="0" i="0" u="none" strike="noStrike">
                        <a:solidFill>
                          <a:srgbClr val="000000"/>
                        </a:solidFill>
                        <a:effectLst/>
                        <a:latin typeface="Calibri" panose="020F0502020204030204" pitchFamily="34" charset="0"/>
                      </a:endParaRPr>
                    </a:p>
                  </a:txBody>
                  <a:tcPr marL="7143" marR="7143" marT="7138" marB="0" anchor="b"/>
                </a:tc>
                <a:tc>
                  <a:txBody>
                    <a:bodyPr/>
                    <a:lstStyle/>
                    <a:p>
                      <a:pPr algn="l" fontAlgn="b"/>
                      <a:r>
                        <a:rPr lang="en-GB" sz="1100" u="none" strike="noStrike">
                          <a:effectLst/>
                        </a:rPr>
                        <a:t>Time child_care</a:t>
                      </a:r>
                      <a:endParaRPr lang="en-GB" sz="1100" b="0" i="0" u="none" strike="noStrike">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a:effectLst/>
                        </a:rPr>
                        <a:t>0.00 ( -0.00, 0.00)</a:t>
                      </a:r>
                      <a:endParaRPr lang="en-KE" sz="1100" b="0" i="0" u="none" strike="noStrike">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a:effectLst/>
                        </a:rPr>
                        <a:t>0.47</a:t>
                      </a:r>
                      <a:endParaRPr lang="en-KE" sz="1100" b="0" i="0" u="none" strike="noStrike">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a:effectLst/>
                        </a:rPr>
                        <a:t>-0.00 ( -0.00, 0.00)</a:t>
                      </a:r>
                      <a:endParaRPr lang="en-KE" sz="1100" b="0" i="0" u="none" strike="noStrike">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dirty="0">
                          <a:effectLst/>
                        </a:rPr>
                        <a:t>0.90</a:t>
                      </a:r>
                      <a:endParaRPr lang="en-KE" sz="1100" b="0" i="0" u="none" strike="noStrike" dirty="0">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dirty="0">
                          <a:effectLst/>
                        </a:rPr>
                        <a:t>0.00 (-0.00, 0.00)</a:t>
                      </a:r>
                      <a:endParaRPr lang="en-KE" sz="1100" b="0" i="0" u="none" strike="noStrike" dirty="0">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dirty="0">
                          <a:effectLst/>
                        </a:rPr>
                        <a:t>0.19</a:t>
                      </a:r>
                      <a:endParaRPr lang="en-KE" sz="1100" b="0" i="0" u="none" strike="noStrike" dirty="0">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dirty="0">
                          <a:effectLst/>
                        </a:rPr>
                        <a:t>0.00 (-0.00, 0.001)</a:t>
                      </a:r>
                      <a:endParaRPr lang="en-KE" sz="1100" b="0" i="0" u="none" strike="noStrike" dirty="0">
                        <a:solidFill>
                          <a:srgbClr val="000000"/>
                        </a:solidFill>
                        <a:effectLst/>
                        <a:latin typeface="Calibri" panose="020F0502020204030204" pitchFamily="34" charset="0"/>
                      </a:endParaRPr>
                    </a:p>
                  </a:txBody>
                  <a:tcPr marL="7143" marR="7143" marT="7138" marB="0" anchor="b"/>
                </a:tc>
                <a:tc>
                  <a:txBody>
                    <a:bodyPr/>
                    <a:lstStyle/>
                    <a:p>
                      <a:pPr algn="l" fontAlgn="b"/>
                      <a:r>
                        <a:rPr lang="en-KE" sz="1100" u="none" strike="noStrike" dirty="0">
                          <a:effectLst/>
                        </a:rPr>
                        <a:t>0.08</a:t>
                      </a:r>
                      <a:endParaRPr lang="en-KE" sz="1100" b="0" i="0" u="none" strike="noStrike" dirty="0">
                        <a:solidFill>
                          <a:srgbClr val="000000"/>
                        </a:solidFill>
                        <a:effectLst/>
                        <a:latin typeface="Calibri" panose="020F0502020204030204" pitchFamily="34" charset="0"/>
                      </a:endParaRPr>
                    </a:p>
                  </a:txBody>
                  <a:tcPr marL="7143" marR="7143" marT="7138" marB="0" anchor="b"/>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747137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3400" y="838200"/>
            <a:ext cx="6858000" cy="838200"/>
          </a:xfrm>
        </p:spPr>
        <p:txBody>
          <a:bodyPr>
            <a:normAutofit fontScale="62500" lnSpcReduction="20000"/>
          </a:bodyPr>
          <a:lstStyle/>
          <a:p>
            <a:r>
              <a:rPr lang="en-US" dirty="0"/>
              <a:t>Associations between domains and maternal nutrition outcomes</a:t>
            </a:r>
          </a:p>
        </p:txBody>
      </p:sp>
      <p:graphicFrame>
        <p:nvGraphicFramePr>
          <p:cNvPr id="4" name="Table 3">
            <a:extLst>
              <a:ext uri="{FF2B5EF4-FFF2-40B4-BE49-F238E27FC236}">
                <a16:creationId xmlns:a16="http://schemas.microsoft.com/office/drawing/2014/main" id="{D0A6B98A-32A2-4205-B6BB-F5C4FE46CC65}"/>
              </a:ext>
            </a:extLst>
          </p:cNvPr>
          <p:cNvGraphicFramePr>
            <a:graphicFrameLocks noGrp="1"/>
          </p:cNvGraphicFramePr>
          <p:nvPr>
            <p:extLst>
              <p:ext uri="{D42A27DB-BD31-4B8C-83A1-F6EECF244321}">
                <p14:modId xmlns:p14="http://schemas.microsoft.com/office/powerpoint/2010/main" val="3986731670"/>
              </p:ext>
            </p:extLst>
          </p:nvPr>
        </p:nvGraphicFramePr>
        <p:xfrm>
          <a:off x="239713" y="1828800"/>
          <a:ext cx="8664574" cy="3854450"/>
        </p:xfrm>
        <a:graphic>
          <a:graphicData uri="http://schemas.openxmlformats.org/drawingml/2006/table">
            <a:tbl>
              <a:tblPr>
                <a:tableStyleId>{5C22544A-7EE6-4342-B048-85BDC9FD1C3A}</a:tableStyleId>
              </a:tblPr>
              <a:tblGrid>
                <a:gridCol w="1000643">
                  <a:extLst>
                    <a:ext uri="{9D8B030D-6E8A-4147-A177-3AD203B41FA5}">
                      <a16:colId xmlns:a16="http://schemas.microsoft.com/office/drawing/2014/main" val="20000"/>
                    </a:ext>
                  </a:extLst>
                </a:gridCol>
                <a:gridCol w="2288828">
                  <a:extLst>
                    <a:ext uri="{9D8B030D-6E8A-4147-A177-3AD203B41FA5}">
                      <a16:colId xmlns:a16="http://schemas.microsoft.com/office/drawing/2014/main" val="20001"/>
                    </a:ext>
                  </a:extLst>
                </a:gridCol>
                <a:gridCol w="1794256">
                  <a:extLst>
                    <a:ext uri="{9D8B030D-6E8A-4147-A177-3AD203B41FA5}">
                      <a16:colId xmlns:a16="http://schemas.microsoft.com/office/drawing/2014/main" val="20002"/>
                    </a:ext>
                  </a:extLst>
                </a:gridCol>
                <a:gridCol w="1000643">
                  <a:extLst>
                    <a:ext uri="{9D8B030D-6E8A-4147-A177-3AD203B41FA5}">
                      <a16:colId xmlns:a16="http://schemas.microsoft.com/office/drawing/2014/main" val="20003"/>
                    </a:ext>
                  </a:extLst>
                </a:gridCol>
                <a:gridCol w="1579561">
                  <a:extLst>
                    <a:ext uri="{9D8B030D-6E8A-4147-A177-3AD203B41FA5}">
                      <a16:colId xmlns:a16="http://schemas.microsoft.com/office/drawing/2014/main" val="20004"/>
                    </a:ext>
                  </a:extLst>
                </a:gridCol>
                <a:gridCol w="1000643">
                  <a:extLst>
                    <a:ext uri="{9D8B030D-6E8A-4147-A177-3AD203B41FA5}">
                      <a16:colId xmlns:a16="http://schemas.microsoft.com/office/drawing/2014/main" val="20005"/>
                    </a:ext>
                  </a:extLst>
                </a:gridCol>
              </a:tblGrid>
              <a:tr h="357256">
                <a:tc>
                  <a:txBody>
                    <a:bodyPr/>
                    <a:lstStyle/>
                    <a:p>
                      <a:pPr marL="0" algn="l" defTabSz="914400" rtl="0" eaLnBrk="1" fontAlgn="b" latinLnBrk="0" hangingPunct="1"/>
                      <a:endParaRPr lang="en-KE" sz="1100" b="1" i="0" u="none" strike="noStrike" kern="1200" dirty="0">
                        <a:solidFill>
                          <a:srgbClr val="000000"/>
                        </a:solidFill>
                        <a:effectLst/>
                        <a:latin typeface="+mn-lt"/>
                        <a:ea typeface="+mn-ea"/>
                        <a:cs typeface="+mn-cs"/>
                      </a:endParaRPr>
                    </a:p>
                  </a:txBody>
                  <a:tcPr marL="7143" marR="7143" marT="7146" marB="0" anchor="b">
                    <a:solidFill>
                      <a:srgbClr val="00B0F0"/>
                    </a:solidFill>
                  </a:tcPr>
                </a:tc>
                <a:tc>
                  <a:txBody>
                    <a:bodyPr/>
                    <a:lstStyle/>
                    <a:p>
                      <a:pPr marL="0" algn="l" defTabSz="914400" rtl="0" eaLnBrk="1" fontAlgn="b" latinLnBrk="0" hangingPunct="1"/>
                      <a:endParaRPr lang="en-KE" sz="1100" b="1" i="0" u="none" strike="noStrike" kern="1200" dirty="0">
                        <a:solidFill>
                          <a:srgbClr val="000000"/>
                        </a:solidFill>
                        <a:effectLst/>
                        <a:latin typeface="+mn-lt"/>
                        <a:ea typeface="+mn-ea"/>
                        <a:cs typeface="+mn-cs"/>
                      </a:endParaRPr>
                    </a:p>
                  </a:txBody>
                  <a:tcPr marL="7143" marR="7143" marT="7146" marB="0" anchor="b">
                    <a:solidFill>
                      <a:srgbClr val="00B0F0"/>
                    </a:solidFill>
                  </a:tcPr>
                </a:tc>
                <a:tc gridSpan="2">
                  <a:txBody>
                    <a:bodyPr/>
                    <a:lstStyle/>
                    <a:p>
                      <a:pPr marL="0" algn="l" defTabSz="914400" rtl="0" eaLnBrk="1" fontAlgn="b" latinLnBrk="0" hangingPunct="1"/>
                      <a:r>
                        <a:rPr lang="en-GB" sz="1100" b="1" i="0" u="none" strike="noStrike" kern="1200">
                          <a:solidFill>
                            <a:srgbClr val="000000"/>
                          </a:solidFill>
                          <a:effectLst/>
                          <a:latin typeface="+mn-lt"/>
                          <a:ea typeface="+mn-ea"/>
                          <a:cs typeface="+mn-cs"/>
                        </a:rPr>
                        <a:t>WDDS (n=135)</a:t>
                      </a:r>
                    </a:p>
                  </a:txBody>
                  <a:tcPr marL="7143" marR="7143" marT="7146" marB="0" anchor="b">
                    <a:solidFill>
                      <a:srgbClr val="00B0F0"/>
                    </a:solidFill>
                  </a:tcPr>
                </a:tc>
                <a:tc hMerge="1">
                  <a:txBody>
                    <a:bodyPr/>
                    <a:lstStyle/>
                    <a:p>
                      <a:endParaRPr lang="en-KE"/>
                    </a:p>
                  </a:txBody>
                  <a:tcPr/>
                </a:tc>
                <a:tc gridSpan="2">
                  <a:txBody>
                    <a:bodyPr/>
                    <a:lstStyle/>
                    <a:p>
                      <a:pPr marL="0" algn="l" defTabSz="914400" rtl="0" eaLnBrk="1" fontAlgn="b" latinLnBrk="0" hangingPunct="1"/>
                      <a:r>
                        <a:rPr lang="en-GB" sz="1100" b="1" i="0" u="none" strike="noStrike" kern="1200">
                          <a:solidFill>
                            <a:srgbClr val="000000"/>
                          </a:solidFill>
                          <a:effectLst/>
                          <a:latin typeface="+mn-lt"/>
                          <a:ea typeface="+mn-ea"/>
                          <a:cs typeface="+mn-cs"/>
                        </a:rPr>
                        <a:t>BMI (n=63)</a:t>
                      </a:r>
                    </a:p>
                  </a:txBody>
                  <a:tcPr marL="7143" marR="7143" marT="7146" marB="0" anchor="b">
                    <a:solidFill>
                      <a:srgbClr val="00B0F0"/>
                    </a:solidFill>
                  </a:tcPr>
                </a:tc>
                <a:tc hMerge="1">
                  <a:txBody>
                    <a:bodyPr/>
                    <a:lstStyle/>
                    <a:p>
                      <a:endParaRPr lang="en-KE"/>
                    </a:p>
                  </a:txBody>
                  <a:tcPr/>
                </a:tc>
                <a:extLst>
                  <a:ext uri="{0D108BD9-81ED-4DB2-BD59-A6C34878D82A}">
                    <a16:rowId xmlns:a16="http://schemas.microsoft.com/office/drawing/2014/main" val="10000"/>
                  </a:ext>
                </a:extLst>
              </a:tr>
              <a:tr h="411719">
                <a:tc>
                  <a:txBody>
                    <a:bodyPr/>
                    <a:lstStyle/>
                    <a:p>
                      <a:pPr marL="0" algn="l" defTabSz="914400" rtl="0" eaLnBrk="1" fontAlgn="b" latinLnBrk="0" hangingPunct="1"/>
                      <a:r>
                        <a:rPr lang="en-GB" sz="1100" b="1" i="0" u="none" strike="noStrike" kern="1200" dirty="0">
                          <a:solidFill>
                            <a:srgbClr val="000000"/>
                          </a:solidFill>
                          <a:effectLst/>
                          <a:latin typeface="+mn-lt"/>
                          <a:ea typeface="+mn-ea"/>
                          <a:cs typeface="+mn-cs"/>
                        </a:rPr>
                        <a:t>Domain </a:t>
                      </a:r>
                    </a:p>
                  </a:txBody>
                  <a:tcPr marL="7143" marR="7143" marT="7146" marB="0" anchor="b">
                    <a:solidFill>
                      <a:srgbClr val="00B0F0"/>
                    </a:solidFill>
                  </a:tcPr>
                </a:tc>
                <a:tc>
                  <a:txBody>
                    <a:bodyPr/>
                    <a:lstStyle/>
                    <a:p>
                      <a:pPr marL="0" algn="l" defTabSz="914400" rtl="0" eaLnBrk="1" fontAlgn="b" latinLnBrk="0" hangingPunct="1"/>
                      <a:r>
                        <a:rPr lang="en-GB" sz="1100" b="1" i="0" u="none" strike="noStrike" kern="1200" dirty="0">
                          <a:solidFill>
                            <a:srgbClr val="000000"/>
                          </a:solidFill>
                          <a:effectLst/>
                          <a:latin typeface="+mn-lt"/>
                          <a:ea typeface="+mn-ea"/>
                          <a:cs typeface="+mn-cs"/>
                        </a:rPr>
                        <a:t>Indicator </a:t>
                      </a:r>
                    </a:p>
                  </a:txBody>
                  <a:tcPr marL="7143" marR="7143" marT="7146" marB="0" anchor="b">
                    <a:solidFill>
                      <a:srgbClr val="00B0F0"/>
                    </a:solidFill>
                  </a:tcPr>
                </a:tc>
                <a:tc>
                  <a:txBody>
                    <a:bodyPr/>
                    <a:lstStyle/>
                    <a:p>
                      <a:pPr marL="0" algn="l" defTabSz="914400" rtl="0" eaLnBrk="1" fontAlgn="b" latinLnBrk="0" hangingPunct="1"/>
                      <a:r>
                        <a:rPr lang="el-GR" sz="1100" b="1" i="0" u="none" strike="noStrike" kern="1200" dirty="0">
                          <a:solidFill>
                            <a:srgbClr val="000000"/>
                          </a:solidFill>
                          <a:effectLst/>
                          <a:latin typeface="+mn-lt"/>
                          <a:ea typeface="+mn-ea"/>
                          <a:cs typeface="+mn-cs"/>
                        </a:rPr>
                        <a:t>β</a:t>
                      </a:r>
                      <a:r>
                        <a:rPr lang="en-GB" sz="1100" b="1" i="0" u="none" strike="noStrike" kern="1200" dirty="0">
                          <a:solidFill>
                            <a:srgbClr val="000000"/>
                          </a:solidFill>
                          <a:effectLst/>
                          <a:latin typeface="+mn-lt"/>
                          <a:ea typeface="+mn-ea"/>
                          <a:cs typeface="+mn-cs"/>
                        </a:rPr>
                        <a:t> (C.I)</a:t>
                      </a:r>
                    </a:p>
                  </a:txBody>
                  <a:tcPr marL="7143" marR="7143" marT="7146" marB="0" anchor="b">
                    <a:solidFill>
                      <a:srgbClr val="00B0F0"/>
                    </a:solidFill>
                  </a:tcPr>
                </a:tc>
                <a:tc>
                  <a:txBody>
                    <a:bodyPr/>
                    <a:lstStyle/>
                    <a:p>
                      <a:pPr marL="0" algn="l" defTabSz="914400" rtl="0" eaLnBrk="1" fontAlgn="b" latinLnBrk="0" hangingPunct="1"/>
                      <a:r>
                        <a:rPr lang="en-GB" sz="1100" b="1" i="0" u="none" strike="noStrike" kern="1200" dirty="0">
                          <a:solidFill>
                            <a:srgbClr val="000000"/>
                          </a:solidFill>
                          <a:effectLst/>
                          <a:latin typeface="+mn-lt"/>
                          <a:ea typeface="+mn-ea"/>
                          <a:cs typeface="+mn-cs"/>
                        </a:rPr>
                        <a:t>P-value</a:t>
                      </a:r>
                    </a:p>
                  </a:txBody>
                  <a:tcPr marL="7143" marR="7143" marT="7146" marB="0" anchor="b">
                    <a:solidFill>
                      <a:srgbClr val="00B0F0"/>
                    </a:solidFill>
                  </a:tcPr>
                </a:tc>
                <a:tc>
                  <a:txBody>
                    <a:bodyPr/>
                    <a:lstStyle/>
                    <a:p>
                      <a:pPr marL="0" algn="l" defTabSz="914400" rtl="0" eaLnBrk="1" fontAlgn="b" latinLnBrk="0" hangingPunct="1"/>
                      <a:r>
                        <a:rPr lang="el-GR" sz="1100" b="1" i="0" u="none" strike="noStrike" kern="1200" dirty="0">
                          <a:solidFill>
                            <a:srgbClr val="000000"/>
                          </a:solidFill>
                          <a:effectLst/>
                          <a:latin typeface="+mn-lt"/>
                          <a:ea typeface="+mn-ea"/>
                          <a:cs typeface="+mn-cs"/>
                        </a:rPr>
                        <a:t>β</a:t>
                      </a:r>
                      <a:r>
                        <a:rPr lang="en-GB" sz="1100" b="1" i="0" u="none" strike="noStrike" kern="1200" dirty="0">
                          <a:solidFill>
                            <a:srgbClr val="000000"/>
                          </a:solidFill>
                          <a:effectLst/>
                          <a:latin typeface="+mn-lt"/>
                          <a:ea typeface="+mn-ea"/>
                          <a:cs typeface="+mn-cs"/>
                        </a:rPr>
                        <a:t> (C.I)</a:t>
                      </a:r>
                    </a:p>
                  </a:txBody>
                  <a:tcPr marL="7143" marR="7143" marT="7146" marB="0" anchor="b">
                    <a:solidFill>
                      <a:srgbClr val="00B0F0"/>
                    </a:solidFill>
                  </a:tcPr>
                </a:tc>
                <a:tc>
                  <a:txBody>
                    <a:bodyPr/>
                    <a:lstStyle/>
                    <a:p>
                      <a:pPr marL="0" algn="l" defTabSz="914400" rtl="0" eaLnBrk="1" fontAlgn="b" latinLnBrk="0" hangingPunct="1"/>
                      <a:r>
                        <a:rPr lang="en-GB" sz="1100" b="1" i="0" u="none" strike="noStrike" kern="1200" dirty="0">
                          <a:solidFill>
                            <a:srgbClr val="000000"/>
                          </a:solidFill>
                          <a:effectLst/>
                          <a:latin typeface="+mn-lt"/>
                          <a:ea typeface="+mn-ea"/>
                          <a:cs typeface="+mn-cs"/>
                        </a:rPr>
                        <a:t>P-value</a:t>
                      </a:r>
                    </a:p>
                  </a:txBody>
                  <a:tcPr marL="7143" marR="7143" marT="7146" marB="0" anchor="b">
                    <a:solidFill>
                      <a:srgbClr val="00B0F0"/>
                    </a:solidFill>
                  </a:tcPr>
                </a:tc>
                <a:extLst>
                  <a:ext uri="{0D108BD9-81ED-4DB2-BD59-A6C34878D82A}">
                    <a16:rowId xmlns:a16="http://schemas.microsoft.com/office/drawing/2014/main" val="10001"/>
                  </a:ext>
                </a:extLst>
              </a:tr>
              <a:tr h="346060">
                <a:tc>
                  <a:txBody>
                    <a:bodyPr/>
                    <a:lstStyle/>
                    <a:p>
                      <a:pPr algn="l" fontAlgn="b"/>
                      <a:r>
                        <a:rPr lang="en-GB" sz="1200" u="none" strike="noStrike" dirty="0">
                          <a:effectLst/>
                          <a:latin typeface="+mn-lt"/>
                        </a:rPr>
                        <a:t>Production </a:t>
                      </a:r>
                      <a:endParaRPr lang="en-GB" sz="1200" b="0" i="0" u="none" strike="noStrike" dirty="0">
                        <a:solidFill>
                          <a:srgbClr val="000000"/>
                        </a:solidFill>
                        <a:effectLst/>
                        <a:latin typeface="+mn-lt"/>
                      </a:endParaRPr>
                    </a:p>
                  </a:txBody>
                  <a:tcPr marL="7143" marR="7143" marT="7146" marB="0" anchor="b"/>
                </a:tc>
                <a:tc>
                  <a:txBody>
                    <a:bodyPr/>
                    <a:lstStyle/>
                    <a:p>
                      <a:pPr algn="l" fontAlgn="b"/>
                      <a:r>
                        <a:rPr lang="en-GB" sz="1200" u="none" strike="noStrike" dirty="0">
                          <a:effectLst/>
                          <a:latin typeface="+mn-lt"/>
                        </a:rPr>
                        <a:t>Input in productive decisions </a:t>
                      </a:r>
                      <a:endParaRPr lang="en-GB"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dirty="0">
                          <a:effectLst/>
                          <a:latin typeface="+mn-lt"/>
                        </a:rPr>
                        <a:t>0.18 ( -0.31, 0.68)</a:t>
                      </a:r>
                      <a:endParaRPr lang="en-KE"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dirty="0">
                          <a:effectLst/>
                          <a:latin typeface="+mn-lt"/>
                        </a:rPr>
                        <a:t>0.47</a:t>
                      </a:r>
                      <a:endParaRPr lang="en-KE"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dirty="0">
                          <a:effectLst/>
                          <a:latin typeface="+mn-lt"/>
                        </a:rPr>
                        <a:t>-0.83 ( -2.87, 1.20)</a:t>
                      </a:r>
                      <a:endParaRPr lang="en-KE"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dirty="0">
                          <a:effectLst/>
                          <a:latin typeface="+mn-lt"/>
                        </a:rPr>
                        <a:t>0.42</a:t>
                      </a:r>
                      <a:endParaRPr lang="en-KE" sz="1200" b="0" i="0" u="none" strike="noStrike" dirty="0">
                        <a:solidFill>
                          <a:srgbClr val="000000"/>
                        </a:solidFill>
                        <a:effectLst/>
                        <a:latin typeface="+mn-lt"/>
                      </a:endParaRPr>
                    </a:p>
                  </a:txBody>
                  <a:tcPr marL="7143" marR="7143" marT="7146" marB="0" anchor="b"/>
                </a:tc>
                <a:extLst>
                  <a:ext uri="{0D108BD9-81ED-4DB2-BD59-A6C34878D82A}">
                    <a16:rowId xmlns:a16="http://schemas.microsoft.com/office/drawing/2014/main" val="10002"/>
                  </a:ext>
                </a:extLst>
              </a:tr>
              <a:tr h="346060">
                <a:tc>
                  <a:txBody>
                    <a:bodyPr/>
                    <a:lstStyle/>
                    <a:p>
                      <a:pPr algn="l" fontAlgn="b"/>
                      <a:endParaRPr lang="en-KE" sz="1200" b="0" i="0" u="none" strike="noStrike">
                        <a:solidFill>
                          <a:srgbClr val="000000"/>
                        </a:solidFill>
                        <a:effectLst/>
                        <a:latin typeface="+mn-lt"/>
                      </a:endParaRPr>
                    </a:p>
                  </a:txBody>
                  <a:tcPr marL="7143" marR="7143" marT="7146" marB="0" anchor="b"/>
                </a:tc>
                <a:tc>
                  <a:txBody>
                    <a:bodyPr/>
                    <a:lstStyle/>
                    <a:p>
                      <a:pPr algn="l" fontAlgn="b"/>
                      <a:r>
                        <a:rPr lang="en-GB" sz="1200" u="none" strike="noStrike" dirty="0">
                          <a:effectLst/>
                          <a:latin typeface="+mn-lt"/>
                        </a:rPr>
                        <a:t>Autonomy in production </a:t>
                      </a:r>
                      <a:endParaRPr lang="en-GB"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-0.20 (-0.69, 0.29)</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0.42</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1.00 (-0.95, 2.95)</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0.31</a:t>
                      </a:r>
                      <a:endParaRPr lang="en-KE" sz="1200" b="0" i="0" u="none" strike="noStrike">
                        <a:solidFill>
                          <a:srgbClr val="000000"/>
                        </a:solidFill>
                        <a:effectLst/>
                        <a:latin typeface="+mn-lt"/>
                      </a:endParaRPr>
                    </a:p>
                  </a:txBody>
                  <a:tcPr marL="7143" marR="7143" marT="7146" marB="0" anchor="b"/>
                </a:tc>
                <a:extLst>
                  <a:ext uri="{0D108BD9-81ED-4DB2-BD59-A6C34878D82A}">
                    <a16:rowId xmlns:a16="http://schemas.microsoft.com/office/drawing/2014/main" val="10003"/>
                  </a:ext>
                </a:extLst>
              </a:tr>
              <a:tr h="346060">
                <a:tc>
                  <a:txBody>
                    <a:bodyPr/>
                    <a:lstStyle/>
                    <a:p>
                      <a:pPr algn="l" fontAlgn="b"/>
                      <a:r>
                        <a:rPr lang="en-GB" sz="1200" u="none" strike="noStrike">
                          <a:effectLst/>
                          <a:latin typeface="+mn-lt"/>
                        </a:rPr>
                        <a:t>Resources </a:t>
                      </a:r>
                      <a:endParaRPr lang="en-GB" sz="1200" b="0" i="0" u="none" strike="noStrike">
                        <a:solidFill>
                          <a:srgbClr val="000000"/>
                        </a:solidFill>
                        <a:effectLst/>
                        <a:latin typeface="+mn-lt"/>
                      </a:endParaRPr>
                    </a:p>
                  </a:txBody>
                  <a:tcPr marL="7143" marR="7143" marT="7146" marB="0" anchor="b"/>
                </a:tc>
                <a:tc>
                  <a:txBody>
                    <a:bodyPr/>
                    <a:lstStyle/>
                    <a:p>
                      <a:pPr algn="l" fontAlgn="b"/>
                      <a:r>
                        <a:rPr lang="en-GB" sz="1200" u="none" strike="noStrike" dirty="0">
                          <a:effectLst/>
                          <a:latin typeface="+mn-lt"/>
                        </a:rPr>
                        <a:t>Ownership of assets </a:t>
                      </a:r>
                      <a:endParaRPr lang="en-GB"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-0.01 (-0.08, 0.06)</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0.78</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-0.00 (-0.01, 0.01)</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0.70</a:t>
                      </a:r>
                      <a:endParaRPr lang="en-KE" sz="1200" b="0" i="0" u="none" strike="noStrike">
                        <a:solidFill>
                          <a:srgbClr val="000000"/>
                        </a:solidFill>
                        <a:effectLst/>
                        <a:latin typeface="+mn-lt"/>
                      </a:endParaRPr>
                    </a:p>
                  </a:txBody>
                  <a:tcPr marL="7143" marR="7143" marT="7146" marB="0" anchor="b"/>
                </a:tc>
                <a:extLst>
                  <a:ext uri="{0D108BD9-81ED-4DB2-BD59-A6C34878D82A}">
                    <a16:rowId xmlns:a16="http://schemas.microsoft.com/office/drawing/2014/main" val="10004"/>
                  </a:ext>
                </a:extLst>
              </a:tr>
              <a:tr h="321349">
                <a:tc>
                  <a:txBody>
                    <a:bodyPr/>
                    <a:lstStyle/>
                    <a:p>
                      <a:pPr algn="l" fontAlgn="b"/>
                      <a:endParaRPr lang="en-KE" sz="1200" b="0" i="0" u="none" strike="noStrike">
                        <a:solidFill>
                          <a:srgbClr val="000000"/>
                        </a:solidFill>
                        <a:effectLst/>
                        <a:latin typeface="+mn-lt"/>
                      </a:endParaRPr>
                    </a:p>
                  </a:txBody>
                  <a:tcPr marL="7143" marR="7143" marT="7146" marB="0" anchor="b"/>
                </a:tc>
                <a:tc>
                  <a:txBody>
                    <a:bodyPr/>
                    <a:lstStyle/>
                    <a:p>
                      <a:pPr algn="l" fontAlgn="b"/>
                      <a:r>
                        <a:rPr lang="en-GB" sz="1200" u="none" strike="noStrike" dirty="0">
                          <a:effectLst/>
                          <a:latin typeface="+mn-lt"/>
                        </a:rPr>
                        <a:t>Purchase, sale, or transfer of assets</a:t>
                      </a:r>
                      <a:endParaRPr lang="en-GB"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dirty="0">
                          <a:effectLst/>
                          <a:latin typeface="+mn-lt"/>
                        </a:rPr>
                        <a:t>0.01 (-0.09, 0.11)</a:t>
                      </a:r>
                      <a:endParaRPr lang="en-KE"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0.85</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-0.01 (-0.03, 0.01)</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0.27</a:t>
                      </a:r>
                      <a:endParaRPr lang="en-KE" sz="1200" b="0" i="0" u="none" strike="noStrike">
                        <a:solidFill>
                          <a:srgbClr val="000000"/>
                        </a:solidFill>
                        <a:effectLst/>
                        <a:latin typeface="+mn-lt"/>
                      </a:endParaRPr>
                    </a:p>
                  </a:txBody>
                  <a:tcPr marL="7143" marR="7143" marT="7146" marB="0" anchor="b"/>
                </a:tc>
                <a:extLst>
                  <a:ext uri="{0D108BD9-81ED-4DB2-BD59-A6C34878D82A}">
                    <a16:rowId xmlns:a16="http://schemas.microsoft.com/office/drawing/2014/main" val="10005"/>
                  </a:ext>
                </a:extLst>
              </a:tr>
              <a:tr h="321349">
                <a:tc>
                  <a:txBody>
                    <a:bodyPr/>
                    <a:lstStyle/>
                    <a:p>
                      <a:pPr algn="l" fontAlgn="b"/>
                      <a:endParaRPr lang="en-KE" sz="1200" b="0" i="0" u="none" strike="noStrike">
                        <a:solidFill>
                          <a:srgbClr val="000000"/>
                        </a:solidFill>
                        <a:effectLst/>
                        <a:latin typeface="+mn-lt"/>
                      </a:endParaRPr>
                    </a:p>
                  </a:txBody>
                  <a:tcPr marL="7143" marR="7143" marT="7146" marB="0" anchor="b"/>
                </a:tc>
                <a:tc>
                  <a:txBody>
                    <a:bodyPr/>
                    <a:lstStyle/>
                    <a:p>
                      <a:pPr algn="l" fontAlgn="b"/>
                      <a:r>
                        <a:rPr lang="en-GB" sz="1200" u="none" strike="noStrike" dirty="0">
                          <a:effectLst/>
                          <a:latin typeface="+mn-lt"/>
                        </a:rPr>
                        <a:t>Access to and decisions on credit </a:t>
                      </a:r>
                      <a:endParaRPr lang="en-GB"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0.00 (-0.11, 0.11)</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dirty="0">
                          <a:effectLst/>
                          <a:latin typeface="+mn-lt"/>
                        </a:rPr>
                        <a:t>0.97</a:t>
                      </a:r>
                      <a:endParaRPr lang="en-KE"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dirty="0">
                          <a:effectLst/>
                          <a:latin typeface="+mn-lt"/>
                        </a:rPr>
                        <a:t>-0.00 (-0.02, 0.02)</a:t>
                      </a:r>
                      <a:endParaRPr lang="en-KE"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0.81</a:t>
                      </a:r>
                      <a:endParaRPr lang="en-KE" sz="1200" b="0" i="0" u="none" strike="noStrike">
                        <a:solidFill>
                          <a:srgbClr val="000000"/>
                        </a:solidFill>
                        <a:effectLst/>
                        <a:latin typeface="+mn-lt"/>
                      </a:endParaRPr>
                    </a:p>
                  </a:txBody>
                  <a:tcPr marL="7143" marR="7143" marT="7146" marB="0" anchor="b"/>
                </a:tc>
                <a:extLst>
                  <a:ext uri="{0D108BD9-81ED-4DB2-BD59-A6C34878D82A}">
                    <a16:rowId xmlns:a16="http://schemas.microsoft.com/office/drawing/2014/main" val="10006"/>
                  </a:ext>
                </a:extLst>
              </a:tr>
              <a:tr h="346060">
                <a:tc>
                  <a:txBody>
                    <a:bodyPr/>
                    <a:lstStyle/>
                    <a:p>
                      <a:pPr algn="l" fontAlgn="b"/>
                      <a:r>
                        <a:rPr lang="en-GB" sz="1200" u="none" strike="noStrike">
                          <a:effectLst/>
                          <a:latin typeface="+mn-lt"/>
                        </a:rPr>
                        <a:t>Income </a:t>
                      </a:r>
                      <a:endParaRPr lang="en-GB" sz="1200" b="0" i="0" u="none" strike="noStrike">
                        <a:solidFill>
                          <a:srgbClr val="000000"/>
                        </a:solidFill>
                        <a:effectLst/>
                        <a:latin typeface="+mn-lt"/>
                      </a:endParaRPr>
                    </a:p>
                  </a:txBody>
                  <a:tcPr marL="7143" marR="7143" marT="7146" marB="0" anchor="b"/>
                </a:tc>
                <a:tc>
                  <a:txBody>
                    <a:bodyPr/>
                    <a:lstStyle/>
                    <a:p>
                      <a:pPr algn="l" fontAlgn="b"/>
                      <a:r>
                        <a:rPr lang="en-GB" sz="1200" u="none" strike="noStrike">
                          <a:effectLst/>
                          <a:latin typeface="+mn-lt"/>
                        </a:rPr>
                        <a:t>Control over use of income </a:t>
                      </a:r>
                      <a:endParaRPr lang="en-GB"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-0.03 (-0.11, 0.06)</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0.51</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dirty="0">
                          <a:effectLst/>
                          <a:latin typeface="+mn-lt"/>
                        </a:rPr>
                        <a:t>-0.01 (-0.03, 0.00)</a:t>
                      </a:r>
                      <a:endParaRPr lang="en-KE"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0.12</a:t>
                      </a:r>
                      <a:endParaRPr lang="en-KE" sz="1200" b="0" i="0" u="none" strike="noStrike">
                        <a:solidFill>
                          <a:srgbClr val="000000"/>
                        </a:solidFill>
                        <a:effectLst/>
                        <a:latin typeface="+mn-lt"/>
                      </a:endParaRPr>
                    </a:p>
                  </a:txBody>
                  <a:tcPr marL="7143" marR="7143" marT="7146" marB="0" anchor="b"/>
                </a:tc>
                <a:extLst>
                  <a:ext uri="{0D108BD9-81ED-4DB2-BD59-A6C34878D82A}">
                    <a16:rowId xmlns:a16="http://schemas.microsoft.com/office/drawing/2014/main" val="10007"/>
                  </a:ext>
                </a:extLst>
              </a:tr>
              <a:tr h="346060">
                <a:tc>
                  <a:txBody>
                    <a:bodyPr/>
                    <a:lstStyle/>
                    <a:p>
                      <a:pPr algn="l" fontAlgn="b"/>
                      <a:r>
                        <a:rPr lang="en-GB" sz="1200" u="none" strike="noStrike">
                          <a:effectLst/>
                          <a:latin typeface="+mn-lt"/>
                        </a:rPr>
                        <a:t>Leadership </a:t>
                      </a:r>
                      <a:endParaRPr lang="en-GB" sz="1200" b="0" i="0" u="none" strike="noStrike">
                        <a:solidFill>
                          <a:srgbClr val="000000"/>
                        </a:solidFill>
                        <a:effectLst/>
                        <a:latin typeface="+mn-lt"/>
                      </a:endParaRPr>
                    </a:p>
                  </a:txBody>
                  <a:tcPr marL="7143" marR="7143" marT="7146" marB="0" anchor="b"/>
                </a:tc>
                <a:tc>
                  <a:txBody>
                    <a:bodyPr/>
                    <a:lstStyle/>
                    <a:p>
                      <a:pPr algn="l" fontAlgn="b"/>
                      <a:r>
                        <a:rPr lang="en-GB" sz="1200" u="none" strike="noStrike">
                          <a:effectLst/>
                          <a:latin typeface="+mn-lt"/>
                        </a:rPr>
                        <a:t>Group member </a:t>
                      </a:r>
                      <a:endParaRPr lang="en-GB"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0.08 (-0.02, 0.19)</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0.12</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dirty="0">
                          <a:effectLst/>
                          <a:latin typeface="+mn-lt"/>
                        </a:rPr>
                        <a:t>-0.00 (-0.02, 0.02)</a:t>
                      </a:r>
                      <a:endParaRPr lang="en-KE"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0.90</a:t>
                      </a:r>
                      <a:endParaRPr lang="en-KE" sz="1200" b="0" i="0" u="none" strike="noStrike">
                        <a:solidFill>
                          <a:srgbClr val="000000"/>
                        </a:solidFill>
                        <a:effectLst/>
                        <a:latin typeface="+mn-lt"/>
                      </a:endParaRPr>
                    </a:p>
                  </a:txBody>
                  <a:tcPr marL="7143" marR="7143" marT="7146" marB="0" anchor="b"/>
                </a:tc>
                <a:extLst>
                  <a:ext uri="{0D108BD9-81ED-4DB2-BD59-A6C34878D82A}">
                    <a16:rowId xmlns:a16="http://schemas.microsoft.com/office/drawing/2014/main" val="10008"/>
                  </a:ext>
                </a:extLst>
              </a:tr>
              <a:tr h="346060">
                <a:tc>
                  <a:txBody>
                    <a:bodyPr/>
                    <a:lstStyle/>
                    <a:p>
                      <a:pPr algn="l" fontAlgn="b"/>
                      <a:endParaRPr lang="en-KE" sz="1200" b="0" i="0" u="none" strike="noStrike">
                        <a:solidFill>
                          <a:srgbClr val="000000"/>
                        </a:solidFill>
                        <a:effectLst/>
                        <a:latin typeface="+mn-lt"/>
                      </a:endParaRPr>
                    </a:p>
                  </a:txBody>
                  <a:tcPr marL="7143" marR="7143" marT="7146" marB="0" anchor="b"/>
                </a:tc>
                <a:tc>
                  <a:txBody>
                    <a:bodyPr/>
                    <a:lstStyle/>
                    <a:p>
                      <a:pPr algn="l" fontAlgn="b"/>
                      <a:r>
                        <a:rPr lang="en-GB" sz="1200" u="none" strike="noStrike">
                          <a:effectLst/>
                          <a:latin typeface="+mn-lt"/>
                        </a:rPr>
                        <a:t>Speaking in public </a:t>
                      </a:r>
                      <a:endParaRPr lang="en-GB"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0.06 (-0.04, 0.16)</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0.26</a:t>
                      </a:r>
                      <a:endParaRPr lang="en-KE" sz="1200" b="0" i="0" u="none" strike="noStrike">
                        <a:solidFill>
                          <a:srgbClr val="000000"/>
                        </a:solidFill>
                        <a:effectLst/>
                        <a:latin typeface="+mn-lt"/>
                      </a:endParaRPr>
                    </a:p>
                  </a:txBody>
                  <a:tcPr marL="7143" marR="7143" marT="7146" marB="0" anchor="b"/>
                </a:tc>
                <a:tc>
                  <a:txBody>
                    <a:bodyPr/>
                    <a:lstStyle/>
                    <a:p>
                      <a:pPr algn="l" fontAlgn="b"/>
                      <a:r>
                        <a:rPr lang="en-KE" sz="1200" u="none" strike="noStrike" dirty="0">
                          <a:effectLst/>
                          <a:latin typeface="+mn-lt"/>
                        </a:rPr>
                        <a:t>0.00 (-0.02, 0.02)</a:t>
                      </a:r>
                      <a:endParaRPr lang="en-KE"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a:effectLst/>
                          <a:latin typeface="+mn-lt"/>
                        </a:rPr>
                        <a:t>0.86</a:t>
                      </a:r>
                      <a:endParaRPr lang="en-KE" sz="1200" b="0" i="0" u="none" strike="noStrike">
                        <a:solidFill>
                          <a:srgbClr val="000000"/>
                        </a:solidFill>
                        <a:effectLst/>
                        <a:latin typeface="+mn-lt"/>
                      </a:endParaRPr>
                    </a:p>
                  </a:txBody>
                  <a:tcPr marL="7143" marR="7143" marT="7146" marB="0" anchor="b"/>
                </a:tc>
                <a:extLst>
                  <a:ext uri="{0D108BD9-81ED-4DB2-BD59-A6C34878D82A}">
                    <a16:rowId xmlns:a16="http://schemas.microsoft.com/office/drawing/2014/main" val="10009"/>
                  </a:ext>
                </a:extLst>
              </a:tr>
              <a:tr h="366417">
                <a:tc>
                  <a:txBody>
                    <a:bodyPr/>
                    <a:lstStyle/>
                    <a:p>
                      <a:pPr algn="l" fontAlgn="b"/>
                      <a:r>
                        <a:rPr lang="en-GB" sz="1200" u="none" strike="noStrike">
                          <a:solidFill>
                            <a:srgbClr val="FF0000"/>
                          </a:solidFill>
                          <a:effectLst/>
                          <a:latin typeface="+mn-lt"/>
                        </a:rPr>
                        <a:t>Time</a:t>
                      </a:r>
                      <a:endParaRPr lang="en-GB" sz="1200" b="0" i="0" u="none" strike="noStrike">
                        <a:solidFill>
                          <a:srgbClr val="FF0000"/>
                        </a:solidFill>
                        <a:effectLst/>
                        <a:latin typeface="+mn-lt"/>
                      </a:endParaRPr>
                    </a:p>
                  </a:txBody>
                  <a:tcPr marL="7143" marR="7143" marT="7146" marB="0" anchor="b"/>
                </a:tc>
                <a:tc>
                  <a:txBody>
                    <a:bodyPr/>
                    <a:lstStyle/>
                    <a:p>
                      <a:pPr algn="l" fontAlgn="b"/>
                      <a:r>
                        <a:rPr lang="en-GB" sz="1200" u="none" strike="noStrike">
                          <a:solidFill>
                            <a:srgbClr val="FF0000"/>
                          </a:solidFill>
                          <a:effectLst/>
                          <a:latin typeface="+mn-lt"/>
                        </a:rPr>
                        <a:t>Work balance</a:t>
                      </a:r>
                      <a:endParaRPr lang="en-GB" sz="1200" b="0" i="0" u="none" strike="noStrike">
                        <a:solidFill>
                          <a:srgbClr val="FF0000"/>
                        </a:solidFill>
                        <a:effectLst/>
                        <a:latin typeface="+mn-lt"/>
                      </a:endParaRPr>
                    </a:p>
                  </a:txBody>
                  <a:tcPr marL="7143" marR="7143" marT="7146" marB="0" anchor="b"/>
                </a:tc>
                <a:tc>
                  <a:txBody>
                    <a:bodyPr/>
                    <a:lstStyle/>
                    <a:p>
                      <a:pPr algn="l" fontAlgn="b"/>
                      <a:r>
                        <a:rPr lang="en-KE" sz="1200" u="none" strike="noStrike">
                          <a:solidFill>
                            <a:srgbClr val="FF0000"/>
                          </a:solidFill>
                          <a:effectLst/>
                          <a:latin typeface="+mn-lt"/>
                        </a:rPr>
                        <a:t>-0.10 (-0.17, -0.03)</a:t>
                      </a:r>
                      <a:endParaRPr lang="en-KE" sz="1200" b="0" i="0" u="none" strike="noStrike">
                        <a:solidFill>
                          <a:srgbClr val="FF0000"/>
                        </a:solidFill>
                        <a:effectLst/>
                        <a:latin typeface="+mn-lt"/>
                      </a:endParaRPr>
                    </a:p>
                  </a:txBody>
                  <a:tcPr marL="7143" marR="7143" marT="7146" marB="0" anchor="b"/>
                </a:tc>
                <a:tc>
                  <a:txBody>
                    <a:bodyPr/>
                    <a:lstStyle/>
                    <a:p>
                      <a:pPr algn="l" fontAlgn="b"/>
                      <a:r>
                        <a:rPr lang="en-KE" sz="1200" u="none" strike="noStrike" dirty="0">
                          <a:solidFill>
                            <a:srgbClr val="FF0000"/>
                          </a:solidFill>
                          <a:effectLst/>
                          <a:latin typeface="+mn-lt"/>
                        </a:rPr>
                        <a:t>0.01</a:t>
                      </a:r>
                      <a:endParaRPr lang="en-KE" sz="1200" b="0" i="0" u="none" strike="noStrike" dirty="0">
                        <a:solidFill>
                          <a:srgbClr val="FF0000"/>
                        </a:solidFill>
                        <a:effectLst/>
                        <a:latin typeface="+mn-lt"/>
                      </a:endParaRPr>
                    </a:p>
                  </a:txBody>
                  <a:tcPr marL="7143" marR="7143" marT="7146" marB="0" anchor="b"/>
                </a:tc>
                <a:tc>
                  <a:txBody>
                    <a:bodyPr/>
                    <a:lstStyle/>
                    <a:p>
                      <a:pPr algn="l" fontAlgn="b"/>
                      <a:r>
                        <a:rPr lang="en-KE" sz="1200" u="none" strike="noStrike" dirty="0">
                          <a:effectLst/>
                          <a:latin typeface="+mn-lt"/>
                        </a:rPr>
                        <a:t>-0.00 (-0.01, 0.01)</a:t>
                      </a:r>
                      <a:endParaRPr lang="en-KE" sz="1200" b="0" i="0" u="none" strike="noStrike" dirty="0">
                        <a:solidFill>
                          <a:srgbClr val="000000"/>
                        </a:solidFill>
                        <a:effectLst/>
                        <a:latin typeface="+mn-lt"/>
                      </a:endParaRPr>
                    </a:p>
                  </a:txBody>
                  <a:tcPr marL="7143" marR="7143" marT="7146" marB="0" anchor="b"/>
                </a:tc>
                <a:tc>
                  <a:txBody>
                    <a:bodyPr/>
                    <a:lstStyle/>
                    <a:p>
                      <a:pPr algn="l" fontAlgn="b"/>
                      <a:r>
                        <a:rPr lang="en-KE" sz="1200" u="none" strike="noStrike" dirty="0">
                          <a:effectLst/>
                          <a:latin typeface="+mn-lt"/>
                        </a:rPr>
                        <a:t>0.97</a:t>
                      </a:r>
                      <a:endParaRPr lang="en-KE" sz="1200" b="0" i="0" u="none" strike="noStrike" dirty="0">
                        <a:solidFill>
                          <a:srgbClr val="000000"/>
                        </a:solidFill>
                        <a:effectLst/>
                        <a:latin typeface="+mn-lt"/>
                      </a:endParaRPr>
                    </a:p>
                  </a:txBody>
                  <a:tcPr marL="7143" marR="7143" marT="7146" marB="0" anchor="b"/>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901001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Conclusions</a:t>
            </a:r>
          </a:p>
          <a:p>
            <a:endParaRPr lang="en-US" dirty="0"/>
          </a:p>
        </p:txBody>
      </p:sp>
      <p:sp>
        <p:nvSpPr>
          <p:cNvPr id="3" name="Rectangle 2">
            <a:extLst>
              <a:ext uri="{FF2B5EF4-FFF2-40B4-BE49-F238E27FC236}">
                <a16:creationId xmlns:a16="http://schemas.microsoft.com/office/drawing/2014/main" id="{244F1EB6-E218-48DD-BC66-4FBC4F1062CE}"/>
              </a:ext>
            </a:extLst>
          </p:cNvPr>
          <p:cNvSpPr/>
          <p:nvPr/>
        </p:nvSpPr>
        <p:spPr>
          <a:xfrm>
            <a:off x="533400" y="1963738"/>
            <a:ext cx="7772400" cy="2677656"/>
          </a:xfrm>
          <a:prstGeom prst="rect">
            <a:avLst/>
          </a:prstGeom>
        </p:spPr>
        <p:txBody>
          <a:bodyPr wrap="square">
            <a:spAutoFit/>
          </a:bodyPr>
          <a:lstStyle/>
          <a:p>
            <a:pPr algn="ctr" eaLnBrk="1" fontAlgn="auto" hangingPunct="1">
              <a:spcBef>
                <a:spcPts val="0"/>
              </a:spcBef>
              <a:spcAft>
                <a:spcPts val="0"/>
              </a:spcAft>
              <a:defRPr/>
            </a:pPr>
            <a:endParaRPr lang="en-US" sz="2100" b="1" dirty="0">
              <a:solidFill>
                <a:schemeClr val="accent2">
                  <a:lumMod val="50000"/>
                </a:schemeClr>
              </a:solidFill>
              <a:latin typeface="+mn-lt"/>
            </a:endParaRPr>
          </a:p>
          <a:p>
            <a:pPr marL="385763" indent="-385763">
              <a:buFont typeface="Arial" panose="020B0604020202020204" pitchFamily="34" charset="0"/>
              <a:buChar char="•"/>
              <a:defRPr/>
            </a:pPr>
            <a:r>
              <a:rPr lang="en-US" dirty="0"/>
              <a:t>Our analysis empowerment demonstrates the utility of a measure such as PRO-WEAI in conducting diagnostic analysis of empowerment across different domains. However how this is connected to nutrition outcomes needs to be further demonstrated</a:t>
            </a:r>
          </a:p>
          <a:p>
            <a:pPr marL="385763" indent="-385763">
              <a:buFont typeface="Arial" panose="020B0604020202020204" pitchFamily="34" charset="0"/>
              <a:buChar char="•"/>
              <a:defRPr/>
            </a:pPr>
            <a:endParaRPr lang="en-US" dirty="0"/>
          </a:p>
          <a:p>
            <a:pPr marL="385763" indent="-385763">
              <a:buFont typeface="Arial" panose="020B0604020202020204" pitchFamily="34" charset="0"/>
              <a:buChar char="•"/>
              <a:defRPr/>
            </a:pPr>
            <a:r>
              <a:rPr lang="en-US" dirty="0"/>
              <a:t>The use of the WENI may be more appropriate-current tools measure distal factors affecting nutrition</a:t>
            </a:r>
          </a:p>
          <a:p>
            <a:pPr marL="385763" indent="-385763" eaLnBrk="1" fontAlgn="auto" hangingPunct="1">
              <a:spcBef>
                <a:spcPts val="0"/>
              </a:spcBef>
              <a:spcAft>
                <a:spcPts val="0"/>
              </a:spcAft>
              <a:buFont typeface="+mj-lt"/>
              <a:buAutoNum type="arabicPeriod"/>
              <a:defRPr/>
            </a:pPr>
            <a:endParaRPr lang="en-US" sz="2100" dirty="0">
              <a:solidFill>
                <a:schemeClr val="accent2">
                  <a:lumMod val="50000"/>
                </a:schemeClr>
              </a:solidFill>
              <a:latin typeface="+mn-lt"/>
            </a:endParaRPr>
          </a:p>
        </p:txBody>
      </p:sp>
    </p:spTree>
    <p:extLst>
      <p:ext uri="{BB962C8B-B14F-4D97-AF65-F5344CB8AC3E}">
        <p14:creationId xmlns:p14="http://schemas.microsoft.com/office/powerpoint/2010/main" val="19738567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C0608B3A-C80C-41FE-B6EB-5C33CE0E65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0445" r="7175"/>
          <a:stretch>
            <a:fillRect/>
          </a:stretch>
        </p:blipFill>
        <p:spPr bwMode="auto">
          <a:xfrm>
            <a:off x="186459" y="723900"/>
            <a:ext cx="8771082"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8872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a:extLst>
              <a:ext uri="{FF2B5EF4-FFF2-40B4-BE49-F238E27FC236}">
                <a16:creationId xmlns:a16="http://schemas.microsoft.com/office/drawing/2014/main" id="{2358A44F-7CF7-4C0C-B9DB-B09C0317A3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600200"/>
            <a:ext cx="7559675" cy="491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6E7F2CDE-07C9-45D9-A041-1AF12D93DA55}"/>
              </a:ext>
            </a:extLst>
          </p:cNvPr>
          <p:cNvSpPr txBox="1"/>
          <p:nvPr/>
        </p:nvSpPr>
        <p:spPr>
          <a:xfrm>
            <a:off x="609600" y="609600"/>
            <a:ext cx="7559675" cy="707886"/>
          </a:xfrm>
          <a:prstGeom prst="rect">
            <a:avLst/>
          </a:prstGeom>
          <a:noFill/>
        </p:spPr>
        <p:txBody>
          <a:bodyPr wrap="square" rtlCol="0">
            <a:spAutoFit/>
          </a:bodyPr>
          <a:lstStyle/>
          <a:p>
            <a:r>
              <a:rPr lang="en-US" sz="4000" dirty="0">
                <a:latin typeface="Gill Sans"/>
              </a:rPr>
              <a:t>Indices to measure empowerment</a:t>
            </a:r>
          </a:p>
        </p:txBody>
      </p:sp>
    </p:spTree>
    <p:extLst>
      <p:ext uri="{BB962C8B-B14F-4D97-AF65-F5344CB8AC3E}">
        <p14:creationId xmlns:p14="http://schemas.microsoft.com/office/powerpoint/2010/main" val="107124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E7F2CDE-07C9-45D9-A041-1AF12D93DA55}"/>
              </a:ext>
            </a:extLst>
          </p:cNvPr>
          <p:cNvSpPr txBox="1"/>
          <p:nvPr/>
        </p:nvSpPr>
        <p:spPr>
          <a:xfrm>
            <a:off x="609600" y="609600"/>
            <a:ext cx="7559675" cy="707886"/>
          </a:xfrm>
          <a:prstGeom prst="rect">
            <a:avLst/>
          </a:prstGeom>
          <a:noFill/>
        </p:spPr>
        <p:txBody>
          <a:bodyPr wrap="square" rtlCol="0">
            <a:spAutoFit/>
          </a:bodyPr>
          <a:lstStyle/>
          <a:p>
            <a:r>
              <a:rPr lang="en-US" sz="4000" dirty="0">
                <a:latin typeface="Gill Sans"/>
              </a:rPr>
              <a:t>Pro-WEAI: Domains and Indicators</a:t>
            </a:r>
          </a:p>
        </p:txBody>
      </p:sp>
      <p:graphicFrame>
        <p:nvGraphicFramePr>
          <p:cNvPr id="7" name="Table 6">
            <a:extLst>
              <a:ext uri="{FF2B5EF4-FFF2-40B4-BE49-F238E27FC236}">
                <a16:creationId xmlns:a16="http://schemas.microsoft.com/office/drawing/2014/main" id="{9C924DA9-0BE2-43B5-B3E8-00BC050175CA}"/>
              </a:ext>
            </a:extLst>
          </p:cNvPr>
          <p:cNvGraphicFramePr>
            <a:graphicFrameLocks noGrp="1"/>
          </p:cNvGraphicFramePr>
          <p:nvPr/>
        </p:nvGraphicFramePr>
        <p:xfrm>
          <a:off x="579438" y="1700213"/>
          <a:ext cx="8382001" cy="4376738"/>
        </p:xfrm>
        <a:graphic>
          <a:graphicData uri="http://schemas.openxmlformats.org/drawingml/2006/table">
            <a:tbl>
              <a:tblPr>
                <a:tableStyleId>{5C22544A-7EE6-4342-B048-85BDC9FD1C3A}</a:tableStyleId>
              </a:tblPr>
              <a:tblGrid>
                <a:gridCol w="888540">
                  <a:extLst>
                    <a:ext uri="{9D8B030D-6E8A-4147-A177-3AD203B41FA5}">
                      <a16:colId xmlns:a16="http://schemas.microsoft.com/office/drawing/2014/main" val="20000"/>
                    </a:ext>
                  </a:extLst>
                </a:gridCol>
                <a:gridCol w="2493643">
                  <a:extLst>
                    <a:ext uri="{9D8B030D-6E8A-4147-A177-3AD203B41FA5}">
                      <a16:colId xmlns:a16="http://schemas.microsoft.com/office/drawing/2014/main" val="20001"/>
                    </a:ext>
                  </a:extLst>
                </a:gridCol>
                <a:gridCol w="3909636">
                  <a:extLst>
                    <a:ext uri="{9D8B030D-6E8A-4147-A177-3AD203B41FA5}">
                      <a16:colId xmlns:a16="http://schemas.microsoft.com/office/drawing/2014/main" val="20002"/>
                    </a:ext>
                  </a:extLst>
                </a:gridCol>
                <a:gridCol w="1090182">
                  <a:extLst>
                    <a:ext uri="{9D8B030D-6E8A-4147-A177-3AD203B41FA5}">
                      <a16:colId xmlns:a16="http://schemas.microsoft.com/office/drawing/2014/main" val="20003"/>
                    </a:ext>
                  </a:extLst>
                </a:gridCol>
              </a:tblGrid>
              <a:tr h="188233">
                <a:tc>
                  <a:txBody>
                    <a:bodyPr/>
                    <a:lstStyle/>
                    <a:p>
                      <a:pPr algn="l" fontAlgn="b"/>
                      <a:r>
                        <a:rPr lang="en-GB" sz="1200" b="1" u="none" strike="noStrike" dirty="0">
                          <a:effectLst/>
                          <a:latin typeface="+mn-lt"/>
                        </a:rPr>
                        <a:t>Domain  </a:t>
                      </a:r>
                      <a:endParaRPr lang="en-GB" sz="1200" b="1" i="0" u="none" strike="noStrike" dirty="0">
                        <a:solidFill>
                          <a:srgbClr val="000000"/>
                        </a:solidFill>
                        <a:effectLst/>
                        <a:latin typeface="+mn-lt"/>
                      </a:endParaRPr>
                    </a:p>
                  </a:txBody>
                  <a:tcPr marL="5310" marR="5310" marT="5311" marB="0" anchor="b">
                    <a:solidFill>
                      <a:srgbClr val="00B0F0"/>
                    </a:solidFill>
                  </a:tcPr>
                </a:tc>
                <a:tc>
                  <a:txBody>
                    <a:bodyPr/>
                    <a:lstStyle/>
                    <a:p>
                      <a:pPr algn="l" fontAlgn="b"/>
                      <a:r>
                        <a:rPr lang="en-GB" sz="1200" b="1" u="none" strike="noStrike" dirty="0">
                          <a:effectLst/>
                          <a:latin typeface="+mn-lt"/>
                        </a:rPr>
                        <a:t>Indicator </a:t>
                      </a:r>
                      <a:endParaRPr lang="en-GB" sz="1200" b="1" i="0" u="none" strike="noStrike" dirty="0">
                        <a:solidFill>
                          <a:srgbClr val="000000"/>
                        </a:solidFill>
                        <a:effectLst/>
                        <a:latin typeface="+mn-lt"/>
                      </a:endParaRPr>
                    </a:p>
                  </a:txBody>
                  <a:tcPr marL="5310" marR="5310" marT="5311" marB="0" anchor="b">
                    <a:solidFill>
                      <a:srgbClr val="00B0F0"/>
                    </a:solidFill>
                  </a:tcPr>
                </a:tc>
                <a:tc>
                  <a:txBody>
                    <a:bodyPr/>
                    <a:lstStyle/>
                    <a:p>
                      <a:pPr algn="l" fontAlgn="b"/>
                      <a:r>
                        <a:rPr lang="en-GB" sz="1200" b="1" u="none" strike="noStrike">
                          <a:effectLst/>
                          <a:latin typeface="+mn-lt"/>
                        </a:rPr>
                        <a:t>Definition of indicator </a:t>
                      </a:r>
                      <a:endParaRPr lang="en-GB" sz="1200" b="1" i="0" u="none" strike="noStrike">
                        <a:solidFill>
                          <a:srgbClr val="000000"/>
                        </a:solidFill>
                        <a:effectLst/>
                        <a:latin typeface="+mn-lt"/>
                      </a:endParaRPr>
                    </a:p>
                  </a:txBody>
                  <a:tcPr marL="5310" marR="5310" marT="5311" marB="0" anchor="b">
                    <a:solidFill>
                      <a:srgbClr val="00B0F0"/>
                    </a:solidFill>
                  </a:tcPr>
                </a:tc>
                <a:tc>
                  <a:txBody>
                    <a:bodyPr/>
                    <a:lstStyle/>
                    <a:p>
                      <a:pPr algn="l" fontAlgn="b"/>
                      <a:r>
                        <a:rPr lang="en-GB" sz="1200" b="1" u="none" strike="noStrike" dirty="0">
                          <a:effectLst/>
                          <a:latin typeface="+mn-lt"/>
                        </a:rPr>
                        <a:t>Weight </a:t>
                      </a:r>
                      <a:endParaRPr lang="en-GB" sz="1200" b="1" i="0" u="none" strike="noStrike" dirty="0">
                        <a:solidFill>
                          <a:srgbClr val="000000"/>
                        </a:solidFill>
                        <a:effectLst/>
                        <a:latin typeface="+mn-lt"/>
                      </a:endParaRPr>
                    </a:p>
                  </a:txBody>
                  <a:tcPr marL="5310" marR="5310" marT="5311" marB="0" anchor="b">
                    <a:solidFill>
                      <a:srgbClr val="00B0F0"/>
                    </a:solidFill>
                  </a:tcPr>
                </a:tc>
                <a:extLst>
                  <a:ext uri="{0D108BD9-81ED-4DB2-BD59-A6C34878D82A}">
                    <a16:rowId xmlns:a16="http://schemas.microsoft.com/office/drawing/2014/main" val="10000"/>
                  </a:ext>
                </a:extLst>
              </a:tr>
              <a:tr h="371154">
                <a:tc>
                  <a:txBody>
                    <a:bodyPr/>
                    <a:lstStyle/>
                    <a:p>
                      <a:pPr algn="l" fontAlgn="b"/>
                      <a:r>
                        <a:rPr lang="en-GB" sz="1200" u="none" strike="noStrike" dirty="0">
                          <a:effectLst/>
                          <a:latin typeface="+mn-lt"/>
                        </a:rPr>
                        <a:t>Production </a:t>
                      </a:r>
                      <a:endParaRPr lang="en-GB" sz="1200" b="0" i="0" u="none" strike="noStrike" dirty="0">
                        <a:solidFill>
                          <a:srgbClr val="000000"/>
                        </a:solidFill>
                        <a:effectLst/>
                        <a:latin typeface="+mn-lt"/>
                      </a:endParaRPr>
                    </a:p>
                  </a:txBody>
                  <a:tcPr marL="5310" marR="5310" marT="5311" marB="0" anchor="b">
                    <a:solidFill>
                      <a:srgbClr val="00B0F0"/>
                    </a:solidFill>
                  </a:tcPr>
                </a:tc>
                <a:tc>
                  <a:txBody>
                    <a:bodyPr/>
                    <a:lstStyle/>
                    <a:p>
                      <a:pPr algn="l" fontAlgn="b"/>
                      <a:r>
                        <a:rPr lang="en-GB" sz="1200" u="none" strike="noStrike">
                          <a:effectLst/>
                          <a:latin typeface="+mn-lt"/>
                        </a:rPr>
                        <a:t>Input in productive decisions </a:t>
                      </a:r>
                      <a:endParaRPr lang="en-GB" sz="1200" b="0" i="0" u="none" strike="noStrike">
                        <a:solidFill>
                          <a:srgbClr val="000000"/>
                        </a:solidFill>
                        <a:effectLst/>
                        <a:latin typeface="+mn-lt"/>
                      </a:endParaRPr>
                    </a:p>
                  </a:txBody>
                  <a:tcPr marL="5310" marR="5310" marT="5311" marB="0" anchor="b"/>
                </a:tc>
                <a:tc>
                  <a:txBody>
                    <a:bodyPr/>
                    <a:lstStyle/>
                    <a:p>
                      <a:pPr algn="l" fontAlgn="b"/>
                      <a:r>
                        <a:rPr lang="en-GB" sz="1200" u="none" strike="noStrike" dirty="0">
                          <a:effectLst/>
                          <a:latin typeface="+mn-lt"/>
                        </a:rPr>
                        <a:t>Sole or joint decision making over food and cash-crop farming, livestock, and fisheries</a:t>
                      </a:r>
                      <a:endParaRPr lang="en-GB" sz="1200" b="0" i="0" u="none" strike="noStrike" dirty="0">
                        <a:solidFill>
                          <a:srgbClr val="000000"/>
                        </a:solidFill>
                        <a:effectLst/>
                        <a:latin typeface="+mn-lt"/>
                      </a:endParaRPr>
                    </a:p>
                  </a:txBody>
                  <a:tcPr marL="5310" marR="5310" marT="5311" marB="0" anchor="b"/>
                </a:tc>
                <a:tc>
                  <a:txBody>
                    <a:bodyPr/>
                    <a:lstStyle/>
                    <a:p>
                      <a:pPr algn="l" fontAlgn="b"/>
                      <a:r>
                        <a:rPr lang="en-KE" sz="1200" u="none" strike="noStrike">
                          <a:effectLst/>
                          <a:latin typeface="+mn-lt"/>
                        </a:rPr>
                        <a:t>1/10</a:t>
                      </a:r>
                      <a:endParaRPr lang="en-KE" sz="1200" b="0" i="0" u="none" strike="noStrike">
                        <a:solidFill>
                          <a:srgbClr val="000000"/>
                        </a:solidFill>
                        <a:effectLst/>
                        <a:latin typeface="+mn-lt"/>
                      </a:endParaRPr>
                    </a:p>
                  </a:txBody>
                  <a:tcPr marL="5310" marR="5310" marT="5311" marB="0" anchor="b"/>
                </a:tc>
                <a:extLst>
                  <a:ext uri="{0D108BD9-81ED-4DB2-BD59-A6C34878D82A}">
                    <a16:rowId xmlns:a16="http://schemas.microsoft.com/office/drawing/2014/main" val="10001"/>
                  </a:ext>
                </a:extLst>
              </a:tr>
              <a:tr h="736997">
                <a:tc>
                  <a:txBody>
                    <a:bodyPr/>
                    <a:lstStyle/>
                    <a:p>
                      <a:pPr algn="l" fontAlgn="b"/>
                      <a:endParaRPr lang="en-KE" sz="1200" b="0" i="0" u="none" strike="noStrike" dirty="0">
                        <a:solidFill>
                          <a:srgbClr val="000000"/>
                        </a:solidFill>
                        <a:effectLst/>
                        <a:latin typeface="+mn-lt"/>
                      </a:endParaRPr>
                    </a:p>
                  </a:txBody>
                  <a:tcPr marL="5310" marR="5310" marT="5311" marB="0" anchor="b">
                    <a:solidFill>
                      <a:srgbClr val="00B0F0"/>
                    </a:solidFill>
                  </a:tcPr>
                </a:tc>
                <a:tc>
                  <a:txBody>
                    <a:bodyPr/>
                    <a:lstStyle/>
                    <a:p>
                      <a:pPr algn="l" fontAlgn="b"/>
                      <a:r>
                        <a:rPr lang="en-GB" sz="1200" u="none" strike="noStrike" dirty="0">
                          <a:effectLst/>
                          <a:latin typeface="+mn-lt"/>
                        </a:rPr>
                        <a:t>Autonomy in production </a:t>
                      </a:r>
                      <a:endParaRPr lang="en-GB" sz="1200" b="0" i="0" u="none" strike="noStrike" dirty="0">
                        <a:solidFill>
                          <a:srgbClr val="000000"/>
                        </a:solidFill>
                        <a:effectLst/>
                        <a:latin typeface="+mn-lt"/>
                      </a:endParaRPr>
                    </a:p>
                  </a:txBody>
                  <a:tcPr marL="5310" marR="5310" marT="5311" marB="0" anchor="b"/>
                </a:tc>
                <a:tc>
                  <a:txBody>
                    <a:bodyPr/>
                    <a:lstStyle/>
                    <a:p>
                      <a:pPr algn="l" fontAlgn="b"/>
                      <a:r>
                        <a:rPr lang="en-GB" sz="1200" u="none" strike="noStrike" dirty="0">
                          <a:effectLst/>
                          <a:latin typeface="+mn-lt"/>
                        </a:rPr>
                        <a:t>Autonomy in agricultural production (e.g. what inputs to buy, crops to grow, what extent to which the respondent’s motivation for decision making reflects his/her values livestock to raise, etc.). Reflects the </a:t>
                      </a:r>
                      <a:endParaRPr lang="en-GB" sz="1200" b="0" i="0" u="none" strike="noStrike" dirty="0">
                        <a:solidFill>
                          <a:srgbClr val="000000"/>
                        </a:solidFill>
                        <a:effectLst/>
                        <a:latin typeface="+mn-lt"/>
                      </a:endParaRPr>
                    </a:p>
                  </a:txBody>
                  <a:tcPr marL="5310" marR="5310" marT="5311" marB="0" anchor="b"/>
                </a:tc>
                <a:tc>
                  <a:txBody>
                    <a:bodyPr/>
                    <a:lstStyle/>
                    <a:p>
                      <a:pPr algn="l" fontAlgn="b"/>
                      <a:r>
                        <a:rPr lang="en-KE" sz="1200" u="none" strike="noStrike">
                          <a:effectLst/>
                          <a:latin typeface="+mn-lt"/>
                        </a:rPr>
                        <a:t>1/10</a:t>
                      </a:r>
                      <a:endParaRPr lang="en-KE" sz="1200" b="0" i="0" u="none" strike="noStrike">
                        <a:solidFill>
                          <a:srgbClr val="000000"/>
                        </a:solidFill>
                        <a:effectLst/>
                        <a:latin typeface="+mn-lt"/>
                      </a:endParaRPr>
                    </a:p>
                  </a:txBody>
                  <a:tcPr marL="5310" marR="5310" marT="5311" marB="0" anchor="b"/>
                </a:tc>
                <a:extLst>
                  <a:ext uri="{0D108BD9-81ED-4DB2-BD59-A6C34878D82A}">
                    <a16:rowId xmlns:a16="http://schemas.microsoft.com/office/drawing/2014/main" val="10002"/>
                  </a:ext>
                </a:extLst>
              </a:tr>
              <a:tr h="290666">
                <a:tc>
                  <a:txBody>
                    <a:bodyPr/>
                    <a:lstStyle/>
                    <a:p>
                      <a:pPr algn="l" fontAlgn="b"/>
                      <a:r>
                        <a:rPr lang="en-GB" sz="1200" u="none" strike="noStrike">
                          <a:effectLst/>
                          <a:latin typeface="+mn-lt"/>
                        </a:rPr>
                        <a:t>Resources </a:t>
                      </a:r>
                      <a:endParaRPr lang="en-GB" sz="1200" b="0" i="0" u="none" strike="noStrike">
                        <a:solidFill>
                          <a:srgbClr val="000000"/>
                        </a:solidFill>
                        <a:effectLst/>
                        <a:latin typeface="+mn-lt"/>
                      </a:endParaRPr>
                    </a:p>
                  </a:txBody>
                  <a:tcPr marL="5310" marR="5310" marT="5311" marB="0" anchor="b">
                    <a:solidFill>
                      <a:srgbClr val="00B0F0"/>
                    </a:solidFill>
                  </a:tcPr>
                </a:tc>
                <a:tc>
                  <a:txBody>
                    <a:bodyPr/>
                    <a:lstStyle/>
                    <a:p>
                      <a:pPr algn="l" fontAlgn="b"/>
                      <a:r>
                        <a:rPr lang="en-GB" sz="1200" u="none" strike="noStrike" dirty="0">
                          <a:effectLst/>
                          <a:latin typeface="+mn-lt"/>
                        </a:rPr>
                        <a:t>Ownership of assets </a:t>
                      </a:r>
                      <a:endParaRPr lang="en-GB" sz="1200" b="0" i="0" u="none" strike="noStrike" dirty="0">
                        <a:solidFill>
                          <a:srgbClr val="000000"/>
                        </a:solidFill>
                        <a:effectLst/>
                        <a:latin typeface="+mn-lt"/>
                      </a:endParaRPr>
                    </a:p>
                  </a:txBody>
                  <a:tcPr marL="5310" marR="5310" marT="5311" marB="0" anchor="b"/>
                </a:tc>
                <a:tc>
                  <a:txBody>
                    <a:bodyPr/>
                    <a:lstStyle/>
                    <a:p>
                      <a:pPr algn="l" fontAlgn="b"/>
                      <a:r>
                        <a:rPr lang="en-GB" sz="1200" u="none" strike="noStrike" dirty="0">
                          <a:effectLst/>
                          <a:latin typeface="+mn-lt"/>
                        </a:rPr>
                        <a:t>Sole or joint ownership of major household assets </a:t>
                      </a:r>
                      <a:endParaRPr lang="en-GB" sz="1200" b="0" i="0" u="none" strike="noStrike" dirty="0">
                        <a:solidFill>
                          <a:srgbClr val="000000"/>
                        </a:solidFill>
                        <a:effectLst/>
                        <a:latin typeface="+mn-lt"/>
                      </a:endParaRPr>
                    </a:p>
                  </a:txBody>
                  <a:tcPr marL="5310" marR="5310" marT="5311" marB="0" anchor="b"/>
                </a:tc>
                <a:tc>
                  <a:txBody>
                    <a:bodyPr/>
                    <a:lstStyle/>
                    <a:p>
                      <a:pPr algn="l" fontAlgn="b"/>
                      <a:r>
                        <a:rPr lang="en-KE" sz="1200" u="none" strike="noStrike">
                          <a:effectLst/>
                          <a:latin typeface="+mn-lt"/>
                        </a:rPr>
                        <a:t>1/15</a:t>
                      </a:r>
                      <a:endParaRPr lang="en-KE" sz="1200" b="0" i="0" u="none" strike="noStrike">
                        <a:solidFill>
                          <a:srgbClr val="000000"/>
                        </a:solidFill>
                        <a:effectLst/>
                        <a:latin typeface="+mn-lt"/>
                      </a:endParaRPr>
                    </a:p>
                  </a:txBody>
                  <a:tcPr marL="5310" marR="5310" marT="5311" marB="0" anchor="b"/>
                </a:tc>
                <a:extLst>
                  <a:ext uri="{0D108BD9-81ED-4DB2-BD59-A6C34878D82A}">
                    <a16:rowId xmlns:a16="http://schemas.microsoft.com/office/drawing/2014/main" val="10003"/>
                  </a:ext>
                </a:extLst>
              </a:tr>
              <a:tr h="371154">
                <a:tc>
                  <a:txBody>
                    <a:bodyPr/>
                    <a:lstStyle/>
                    <a:p>
                      <a:pPr algn="l" fontAlgn="b"/>
                      <a:endParaRPr lang="en-KE" sz="1200" b="0" i="0" u="none" strike="noStrike">
                        <a:solidFill>
                          <a:srgbClr val="000000"/>
                        </a:solidFill>
                        <a:effectLst/>
                        <a:latin typeface="+mn-lt"/>
                      </a:endParaRPr>
                    </a:p>
                  </a:txBody>
                  <a:tcPr marL="5310" marR="5310" marT="5311" marB="0" anchor="b">
                    <a:solidFill>
                      <a:srgbClr val="00B0F0"/>
                    </a:solidFill>
                  </a:tcPr>
                </a:tc>
                <a:tc>
                  <a:txBody>
                    <a:bodyPr/>
                    <a:lstStyle/>
                    <a:p>
                      <a:pPr algn="l" fontAlgn="b"/>
                      <a:r>
                        <a:rPr lang="en-GB" sz="1200" u="none" strike="noStrike" dirty="0">
                          <a:effectLst/>
                          <a:latin typeface="+mn-lt"/>
                        </a:rPr>
                        <a:t>Purchase, sale, or transfer of assets</a:t>
                      </a:r>
                      <a:endParaRPr lang="en-GB" sz="1200" b="0" i="0" u="none" strike="noStrike" dirty="0">
                        <a:solidFill>
                          <a:srgbClr val="000000"/>
                        </a:solidFill>
                        <a:effectLst/>
                        <a:latin typeface="+mn-lt"/>
                      </a:endParaRPr>
                    </a:p>
                  </a:txBody>
                  <a:tcPr marL="5310" marR="5310" marT="5311" marB="0" anchor="b"/>
                </a:tc>
                <a:tc>
                  <a:txBody>
                    <a:bodyPr/>
                    <a:lstStyle/>
                    <a:p>
                      <a:pPr algn="l" fontAlgn="b"/>
                      <a:r>
                        <a:rPr lang="en-GB" sz="1200" u="none" strike="noStrike" dirty="0">
                          <a:effectLst/>
                          <a:latin typeface="+mn-lt"/>
                        </a:rPr>
                        <a:t>Whether respondent participates in decision to buy, sell or transfer his/her owned assets </a:t>
                      </a:r>
                      <a:endParaRPr lang="en-GB" sz="1200" b="0" i="0" u="none" strike="noStrike" dirty="0">
                        <a:solidFill>
                          <a:srgbClr val="000000"/>
                        </a:solidFill>
                        <a:effectLst/>
                        <a:latin typeface="+mn-lt"/>
                      </a:endParaRPr>
                    </a:p>
                  </a:txBody>
                  <a:tcPr marL="5310" marR="5310" marT="5311" marB="0" anchor="b"/>
                </a:tc>
                <a:tc>
                  <a:txBody>
                    <a:bodyPr/>
                    <a:lstStyle/>
                    <a:p>
                      <a:pPr algn="l" fontAlgn="b"/>
                      <a:r>
                        <a:rPr lang="en-KE" sz="1200" u="none" strike="noStrike">
                          <a:effectLst/>
                          <a:latin typeface="+mn-lt"/>
                        </a:rPr>
                        <a:t>1/15</a:t>
                      </a:r>
                      <a:endParaRPr lang="en-KE" sz="1200" b="0" i="0" u="none" strike="noStrike">
                        <a:solidFill>
                          <a:srgbClr val="000000"/>
                        </a:solidFill>
                        <a:effectLst/>
                        <a:latin typeface="+mn-lt"/>
                      </a:endParaRPr>
                    </a:p>
                  </a:txBody>
                  <a:tcPr marL="5310" marR="5310" marT="5311" marB="0" anchor="b"/>
                </a:tc>
                <a:extLst>
                  <a:ext uri="{0D108BD9-81ED-4DB2-BD59-A6C34878D82A}">
                    <a16:rowId xmlns:a16="http://schemas.microsoft.com/office/drawing/2014/main" val="10004"/>
                  </a:ext>
                </a:extLst>
              </a:tr>
              <a:tr h="371154">
                <a:tc>
                  <a:txBody>
                    <a:bodyPr/>
                    <a:lstStyle/>
                    <a:p>
                      <a:pPr algn="l" fontAlgn="b"/>
                      <a:endParaRPr lang="en-KE" sz="1200" b="0" i="0" u="none" strike="noStrike">
                        <a:solidFill>
                          <a:srgbClr val="000000"/>
                        </a:solidFill>
                        <a:effectLst/>
                        <a:latin typeface="+mn-lt"/>
                      </a:endParaRPr>
                    </a:p>
                  </a:txBody>
                  <a:tcPr marL="5310" marR="5310" marT="5311" marB="0" anchor="b">
                    <a:solidFill>
                      <a:srgbClr val="00B0F0"/>
                    </a:solidFill>
                  </a:tcPr>
                </a:tc>
                <a:tc>
                  <a:txBody>
                    <a:bodyPr/>
                    <a:lstStyle/>
                    <a:p>
                      <a:pPr algn="l" fontAlgn="b"/>
                      <a:r>
                        <a:rPr lang="en-GB" sz="1200" u="none" strike="noStrike">
                          <a:effectLst/>
                          <a:latin typeface="+mn-lt"/>
                        </a:rPr>
                        <a:t>Access to and decisions on credit </a:t>
                      </a:r>
                      <a:endParaRPr lang="en-GB" sz="1200" b="0" i="0" u="none" strike="noStrike">
                        <a:solidFill>
                          <a:srgbClr val="000000"/>
                        </a:solidFill>
                        <a:effectLst/>
                        <a:latin typeface="+mn-lt"/>
                      </a:endParaRPr>
                    </a:p>
                  </a:txBody>
                  <a:tcPr marL="5310" marR="5310" marT="5311" marB="0" anchor="b"/>
                </a:tc>
                <a:tc>
                  <a:txBody>
                    <a:bodyPr/>
                    <a:lstStyle/>
                    <a:p>
                      <a:pPr algn="l" fontAlgn="b"/>
                      <a:r>
                        <a:rPr lang="en-GB" sz="1200" u="none" strike="noStrike" dirty="0">
                          <a:effectLst/>
                          <a:latin typeface="+mn-lt"/>
                        </a:rPr>
                        <a:t>Access to and participation in decision making concerning credit </a:t>
                      </a:r>
                      <a:endParaRPr lang="en-GB" sz="1200" b="0" i="0" u="none" strike="noStrike" dirty="0">
                        <a:solidFill>
                          <a:srgbClr val="000000"/>
                        </a:solidFill>
                        <a:effectLst/>
                        <a:latin typeface="+mn-lt"/>
                      </a:endParaRPr>
                    </a:p>
                  </a:txBody>
                  <a:tcPr marL="5310" marR="5310" marT="5311" marB="0" anchor="b"/>
                </a:tc>
                <a:tc>
                  <a:txBody>
                    <a:bodyPr/>
                    <a:lstStyle/>
                    <a:p>
                      <a:pPr algn="l" fontAlgn="b"/>
                      <a:r>
                        <a:rPr lang="en-KE" sz="1200" u="none" strike="noStrike" dirty="0">
                          <a:effectLst/>
                          <a:latin typeface="+mn-lt"/>
                        </a:rPr>
                        <a:t>1/15</a:t>
                      </a:r>
                      <a:endParaRPr lang="en-KE" sz="1200" b="0" i="0" u="none" strike="noStrike" dirty="0">
                        <a:solidFill>
                          <a:srgbClr val="000000"/>
                        </a:solidFill>
                        <a:effectLst/>
                        <a:latin typeface="+mn-lt"/>
                      </a:endParaRPr>
                    </a:p>
                  </a:txBody>
                  <a:tcPr marL="5310" marR="5310" marT="5311" marB="0" anchor="b"/>
                </a:tc>
                <a:extLst>
                  <a:ext uri="{0D108BD9-81ED-4DB2-BD59-A6C34878D82A}">
                    <a16:rowId xmlns:a16="http://schemas.microsoft.com/office/drawing/2014/main" val="10005"/>
                  </a:ext>
                </a:extLst>
              </a:tr>
              <a:tr h="290666">
                <a:tc>
                  <a:txBody>
                    <a:bodyPr/>
                    <a:lstStyle/>
                    <a:p>
                      <a:pPr algn="l" fontAlgn="b"/>
                      <a:r>
                        <a:rPr lang="en-GB" sz="1200" u="none" strike="noStrike">
                          <a:effectLst/>
                          <a:latin typeface="+mn-lt"/>
                        </a:rPr>
                        <a:t>Income </a:t>
                      </a:r>
                      <a:endParaRPr lang="en-GB" sz="1200" b="0" i="0" u="none" strike="noStrike">
                        <a:solidFill>
                          <a:srgbClr val="000000"/>
                        </a:solidFill>
                        <a:effectLst/>
                        <a:latin typeface="+mn-lt"/>
                      </a:endParaRPr>
                    </a:p>
                  </a:txBody>
                  <a:tcPr marL="5310" marR="5310" marT="5311" marB="0" anchor="b">
                    <a:solidFill>
                      <a:srgbClr val="00B0F0"/>
                    </a:solidFill>
                  </a:tcPr>
                </a:tc>
                <a:tc>
                  <a:txBody>
                    <a:bodyPr/>
                    <a:lstStyle/>
                    <a:p>
                      <a:pPr algn="l" fontAlgn="b"/>
                      <a:r>
                        <a:rPr lang="en-GB" sz="1200" u="none" strike="noStrike">
                          <a:effectLst/>
                          <a:latin typeface="+mn-lt"/>
                        </a:rPr>
                        <a:t>Control over use of income </a:t>
                      </a:r>
                      <a:endParaRPr lang="en-GB" sz="1200" b="0" i="0" u="none" strike="noStrike">
                        <a:solidFill>
                          <a:srgbClr val="000000"/>
                        </a:solidFill>
                        <a:effectLst/>
                        <a:latin typeface="+mn-lt"/>
                      </a:endParaRPr>
                    </a:p>
                  </a:txBody>
                  <a:tcPr marL="5310" marR="5310" marT="5311" marB="0" anchor="b"/>
                </a:tc>
                <a:tc>
                  <a:txBody>
                    <a:bodyPr/>
                    <a:lstStyle/>
                    <a:p>
                      <a:pPr algn="l" fontAlgn="b"/>
                      <a:r>
                        <a:rPr lang="en-GB" sz="1200" u="none" strike="noStrike" dirty="0">
                          <a:effectLst/>
                          <a:latin typeface="+mn-lt"/>
                        </a:rPr>
                        <a:t>Sole or joint control over income and expenditures </a:t>
                      </a:r>
                      <a:endParaRPr lang="en-GB" sz="1200" b="0" i="0" u="none" strike="noStrike" dirty="0">
                        <a:solidFill>
                          <a:srgbClr val="000000"/>
                        </a:solidFill>
                        <a:effectLst/>
                        <a:latin typeface="+mn-lt"/>
                      </a:endParaRPr>
                    </a:p>
                  </a:txBody>
                  <a:tcPr marL="5310" marR="5310" marT="5311" marB="0" anchor="b"/>
                </a:tc>
                <a:tc>
                  <a:txBody>
                    <a:bodyPr/>
                    <a:lstStyle/>
                    <a:p>
                      <a:pPr algn="l" fontAlgn="b"/>
                      <a:r>
                        <a:rPr lang="en-KE" sz="1200" u="none" strike="noStrike" dirty="0">
                          <a:effectLst/>
                          <a:latin typeface="+mn-lt"/>
                        </a:rPr>
                        <a:t>1/5</a:t>
                      </a:r>
                      <a:endParaRPr lang="en-KE" sz="1200" b="0" i="0" u="none" strike="noStrike" dirty="0">
                        <a:solidFill>
                          <a:srgbClr val="000000"/>
                        </a:solidFill>
                        <a:effectLst/>
                        <a:latin typeface="+mn-lt"/>
                      </a:endParaRPr>
                    </a:p>
                  </a:txBody>
                  <a:tcPr marL="5310" marR="5310" marT="5311" marB="0" anchor="b"/>
                </a:tc>
                <a:extLst>
                  <a:ext uri="{0D108BD9-81ED-4DB2-BD59-A6C34878D82A}">
                    <a16:rowId xmlns:a16="http://schemas.microsoft.com/office/drawing/2014/main" val="10006"/>
                  </a:ext>
                </a:extLst>
              </a:tr>
              <a:tr h="371154">
                <a:tc>
                  <a:txBody>
                    <a:bodyPr/>
                    <a:lstStyle/>
                    <a:p>
                      <a:pPr algn="l" fontAlgn="b"/>
                      <a:r>
                        <a:rPr lang="en-GB" sz="1200" u="none" strike="noStrike">
                          <a:effectLst/>
                          <a:latin typeface="+mn-lt"/>
                        </a:rPr>
                        <a:t>Leadership </a:t>
                      </a:r>
                      <a:endParaRPr lang="en-GB" sz="1200" b="0" i="0" u="none" strike="noStrike">
                        <a:solidFill>
                          <a:srgbClr val="000000"/>
                        </a:solidFill>
                        <a:effectLst/>
                        <a:latin typeface="+mn-lt"/>
                      </a:endParaRPr>
                    </a:p>
                  </a:txBody>
                  <a:tcPr marL="5310" marR="5310" marT="5311" marB="0" anchor="b">
                    <a:solidFill>
                      <a:srgbClr val="00B0F0"/>
                    </a:solidFill>
                  </a:tcPr>
                </a:tc>
                <a:tc>
                  <a:txBody>
                    <a:bodyPr/>
                    <a:lstStyle/>
                    <a:p>
                      <a:pPr algn="l" fontAlgn="b"/>
                      <a:r>
                        <a:rPr lang="en-GB" sz="1200" u="none" strike="noStrike">
                          <a:effectLst/>
                          <a:latin typeface="+mn-lt"/>
                        </a:rPr>
                        <a:t>Group member </a:t>
                      </a:r>
                      <a:endParaRPr lang="en-GB" sz="1200" b="0" i="0" u="none" strike="noStrike">
                        <a:solidFill>
                          <a:srgbClr val="000000"/>
                        </a:solidFill>
                        <a:effectLst/>
                        <a:latin typeface="+mn-lt"/>
                      </a:endParaRPr>
                    </a:p>
                  </a:txBody>
                  <a:tcPr marL="5310" marR="5310" marT="5311" marB="0" anchor="b"/>
                </a:tc>
                <a:tc>
                  <a:txBody>
                    <a:bodyPr/>
                    <a:lstStyle/>
                    <a:p>
                      <a:pPr algn="l" fontAlgn="b"/>
                      <a:r>
                        <a:rPr lang="en-GB" sz="1200" u="none" strike="noStrike" dirty="0">
                          <a:effectLst/>
                          <a:latin typeface="+mn-lt"/>
                        </a:rPr>
                        <a:t>Whether respondent is an active member in at least one economic or social group </a:t>
                      </a:r>
                      <a:endParaRPr lang="en-GB" sz="1200" b="0" i="0" u="none" strike="noStrike" dirty="0">
                        <a:solidFill>
                          <a:srgbClr val="000000"/>
                        </a:solidFill>
                        <a:effectLst/>
                        <a:latin typeface="+mn-lt"/>
                      </a:endParaRPr>
                    </a:p>
                  </a:txBody>
                  <a:tcPr marL="5310" marR="5310" marT="5311" marB="0" anchor="b"/>
                </a:tc>
                <a:tc>
                  <a:txBody>
                    <a:bodyPr/>
                    <a:lstStyle/>
                    <a:p>
                      <a:pPr algn="l" fontAlgn="b"/>
                      <a:r>
                        <a:rPr lang="en-KE" sz="1200" u="none" strike="noStrike" dirty="0">
                          <a:effectLst/>
                          <a:latin typeface="+mn-lt"/>
                        </a:rPr>
                        <a:t>1/10</a:t>
                      </a:r>
                      <a:endParaRPr lang="en-KE" sz="1200" b="0" i="0" u="none" strike="noStrike" dirty="0">
                        <a:solidFill>
                          <a:srgbClr val="000000"/>
                        </a:solidFill>
                        <a:effectLst/>
                        <a:latin typeface="+mn-lt"/>
                      </a:endParaRPr>
                    </a:p>
                  </a:txBody>
                  <a:tcPr marL="5310" marR="5310" marT="5311" marB="0" anchor="b"/>
                </a:tc>
                <a:extLst>
                  <a:ext uri="{0D108BD9-81ED-4DB2-BD59-A6C34878D82A}">
                    <a16:rowId xmlns:a16="http://schemas.microsoft.com/office/drawing/2014/main" val="10007"/>
                  </a:ext>
                </a:extLst>
              </a:tr>
              <a:tr h="736997">
                <a:tc>
                  <a:txBody>
                    <a:bodyPr/>
                    <a:lstStyle/>
                    <a:p>
                      <a:pPr algn="l" fontAlgn="b"/>
                      <a:endParaRPr lang="en-KE" sz="1200" b="0" i="0" u="none" strike="noStrike">
                        <a:solidFill>
                          <a:srgbClr val="000000"/>
                        </a:solidFill>
                        <a:effectLst/>
                        <a:latin typeface="+mn-lt"/>
                      </a:endParaRPr>
                    </a:p>
                  </a:txBody>
                  <a:tcPr marL="5310" marR="5310" marT="5311" marB="0" anchor="b">
                    <a:solidFill>
                      <a:srgbClr val="00B0F0"/>
                    </a:solidFill>
                  </a:tcPr>
                </a:tc>
                <a:tc>
                  <a:txBody>
                    <a:bodyPr/>
                    <a:lstStyle/>
                    <a:p>
                      <a:pPr algn="l" fontAlgn="b"/>
                      <a:r>
                        <a:rPr lang="en-GB" sz="1200" u="none" strike="noStrike">
                          <a:effectLst/>
                          <a:latin typeface="+mn-lt"/>
                        </a:rPr>
                        <a:t>Speaking in public </a:t>
                      </a:r>
                      <a:endParaRPr lang="en-GB" sz="1200" b="0" i="0" u="none" strike="noStrike">
                        <a:solidFill>
                          <a:srgbClr val="000000"/>
                        </a:solidFill>
                        <a:effectLst/>
                        <a:latin typeface="+mn-lt"/>
                      </a:endParaRPr>
                    </a:p>
                  </a:txBody>
                  <a:tcPr marL="5310" marR="5310" marT="5311" marB="0" anchor="b"/>
                </a:tc>
                <a:tc>
                  <a:txBody>
                    <a:bodyPr/>
                    <a:lstStyle/>
                    <a:p>
                      <a:pPr algn="l" fontAlgn="b"/>
                      <a:r>
                        <a:rPr lang="en-GB" sz="1200" u="none" strike="noStrike" dirty="0">
                          <a:effectLst/>
                          <a:latin typeface="+mn-lt"/>
                        </a:rPr>
                        <a:t>Whether the respondent is comfortable speaking in public concerning various issues such as intervening in a family 1/10 dispute, ensure proper payment of wages for public work programs, etc. </a:t>
                      </a:r>
                      <a:endParaRPr lang="en-GB" sz="1200" b="0" i="0" u="none" strike="noStrike" dirty="0">
                        <a:solidFill>
                          <a:srgbClr val="000000"/>
                        </a:solidFill>
                        <a:effectLst/>
                        <a:latin typeface="+mn-lt"/>
                      </a:endParaRPr>
                    </a:p>
                  </a:txBody>
                  <a:tcPr marL="5310" marR="5310" marT="5311" marB="0" anchor="b"/>
                </a:tc>
                <a:tc>
                  <a:txBody>
                    <a:bodyPr/>
                    <a:lstStyle/>
                    <a:p>
                      <a:pPr algn="l" fontAlgn="b"/>
                      <a:r>
                        <a:rPr lang="en-KE" sz="1200" u="none" strike="noStrike" dirty="0">
                          <a:effectLst/>
                          <a:latin typeface="+mn-lt"/>
                        </a:rPr>
                        <a:t>1/10</a:t>
                      </a:r>
                      <a:endParaRPr lang="en-KE" sz="1200" b="0" i="0" u="none" strike="noStrike" dirty="0">
                        <a:solidFill>
                          <a:srgbClr val="000000"/>
                        </a:solidFill>
                        <a:effectLst/>
                        <a:latin typeface="+mn-lt"/>
                      </a:endParaRPr>
                    </a:p>
                  </a:txBody>
                  <a:tcPr marL="5310" marR="5310" marT="5311" marB="0" anchor="b"/>
                </a:tc>
                <a:extLst>
                  <a:ext uri="{0D108BD9-81ED-4DB2-BD59-A6C34878D82A}">
                    <a16:rowId xmlns:a16="http://schemas.microsoft.com/office/drawing/2014/main" val="10008"/>
                  </a:ext>
                </a:extLst>
              </a:tr>
              <a:tr h="290666">
                <a:tc>
                  <a:txBody>
                    <a:bodyPr/>
                    <a:lstStyle/>
                    <a:p>
                      <a:pPr algn="l" fontAlgn="b"/>
                      <a:r>
                        <a:rPr lang="en-GB" sz="1200" u="none" strike="noStrike" dirty="0">
                          <a:effectLst/>
                          <a:latin typeface="+mn-lt"/>
                        </a:rPr>
                        <a:t>Time</a:t>
                      </a:r>
                      <a:endParaRPr lang="en-GB" sz="1200" b="0" i="0" u="none" strike="noStrike" dirty="0">
                        <a:solidFill>
                          <a:srgbClr val="000000"/>
                        </a:solidFill>
                        <a:effectLst/>
                        <a:latin typeface="+mn-lt"/>
                      </a:endParaRPr>
                    </a:p>
                  </a:txBody>
                  <a:tcPr marL="5310" marR="5310" marT="5311" marB="0" anchor="b">
                    <a:solidFill>
                      <a:srgbClr val="00B0F0"/>
                    </a:solidFill>
                  </a:tcPr>
                </a:tc>
                <a:tc>
                  <a:txBody>
                    <a:bodyPr/>
                    <a:lstStyle/>
                    <a:p>
                      <a:pPr algn="l" fontAlgn="b"/>
                      <a:r>
                        <a:rPr lang="en-GB" sz="1200" u="none" strike="noStrike">
                          <a:effectLst/>
                          <a:latin typeface="+mn-lt"/>
                        </a:rPr>
                        <a:t>Workload</a:t>
                      </a:r>
                      <a:endParaRPr lang="en-GB" sz="1200" b="0" i="0" u="none" strike="noStrike">
                        <a:solidFill>
                          <a:srgbClr val="000000"/>
                        </a:solidFill>
                        <a:effectLst/>
                        <a:latin typeface="+mn-lt"/>
                      </a:endParaRPr>
                    </a:p>
                  </a:txBody>
                  <a:tcPr marL="5310" marR="5310" marT="5311" marB="0" anchor="b"/>
                </a:tc>
                <a:tc>
                  <a:txBody>
                    <a:bodyPr/>
                    <a:lstStyle/>
                    <a:p>
                      <a:pPr algn="l" fontAlgn="b"/>
                      <a:r>
                        <a:rPr lang="en-GB" sz="1200" u="none" strike="noStrike" dirty="0">
                          <a:effectLst/>
                          <a:latin typeface="+mn-lt"/>
                        </a:rPr>
                        <a:t>Allocation of time to productive and domestic tasks </a:t>
                      </a:r>
                      <a:endParaRPr lang="en-GB" sz="1200" b="0" i="0" u="none" strike="noStrike" dirty="0">
                        <a:solidFill>
                          <a:srgbClr val="000000"/>
                        </a:solidFill>
                        <a:effectLst/>
                        <a:latin typeface="+mn-lt"/>
                      </a:endParaRPr>
                    </a:p>
                  </a:txBody>
                  <a:tcPr marL="5310" marR="5310" marT="5311" marB="0" anchor="b"/>
                </a:tc>
                <a:tc>
                  <a:txBody>
                    <a:bodyPr/>
                    <a:lstStyle/>
                    <a:p>
                      <a:pPr algn="l" fontAlgn="b"/>
                      <a:r>
                        <a:rPr lang="en-KE" sz="1200" u="none" strike="noStrike" dirty="0">
                          <a:effectLst/>
                          <a:latin typeface="+mn-lt"/>
                        </a:rPr>
                        <a:t>1/10</a:t>
                      </a:r>
                      <a:endParaRPr lang="en-KE" sz="1200" b="0" i="0" u="none" strike="noStrike" dirty="0">
                        <a:solidFill>
                          <a:srgbClr val="000000"/>
                        </a:solidFill>
                        <a:effectLst/>
                        <a:latin typeface="+mn-lt"/>
                      </a:endParaRPr>
                    </a:p>
                  </a:txBody>
                  <a:tcPr marL="5310" marR="5310" marT="5311" marB="0" anchor="b"/>
                </a:tc>
                <a:extLst>
                  <a:ext uri="{0D108BD9-81ED-4DB2-BD59-A6C34878D82A}">
                    <a16:rowId xmlns:a16="http://schemas.microsoft.com/office/drawing/2014/main" val="10009"/>
                  </a:ext>
                </a:extLst>
              </a:tr>
              <a:tr h="357897">
                <a:tc>
                  <a:txBody>
                    <a:bodyPr/>
                    <a:lstStyle/>
                    <a:p>
                      <a:pPr algn="l" fontAlgn="b"/>
                      <a:r>
                        <a:rPr lang="en-KE" sz="1200" u="none" strike="noStrike" dirty="0">
                          <a:effectLst/>
                          <a:latin typeface="+mn-lt"/>
                        </a:rPr>
                        <a:t> </a:t>
                      </a:r>
                      <a:endParaRPr lang="en-KE" sz="1200" b="0" i="0" u="none" strike="noStrike" dirty="0">
                        <a:solidFill>
                          <a:srgbClr val="000000"/>
                        </a:solidFill>
                        <a:effectLst/>
                        <a:latin typeface="+mn-lt"/>
                      </a:endParaRPr>
                    </a:p>
                  </a:txBody>
                  <a:tcPr marL="5310" marR="5310" marT="5311" marB="0" anchor="b">
                    <a:solidFill>
                      <a:srgbClr val="00B0F0"/>
                    </a:solidFill>
                  </a:tcPr>
                </a:tc>
                <a:tc>
                  <a:txBody>
                    <a:bodyPr/>
                    <a:lstStyle/>
                    <a:p>
                      <a:pPr algn="l" fontAlgn="b"/>
                      <a:r>
                        <a:rPr lang="en-GB" sz="1200" u="none" strike="noStrike">
                          <a:effectLst/>
                          <a:latin typeface="+mn-lt"/>
                        </a:rPr>
                        <a:t>Leisure</a:t>
                      </a:r>
                      <a:endParaRPr lang="en-GB" sz="1200" b="0" i="0" u="none" strike="noStrike">
                        <a:solidFill>
                          <a:srgbClr val="000000"/>
                        </a:solidFill>
                        <a:effectLst/>
                        <a:latin typeface="+mn-lt"/>
                      </a:endParaRPr>
                    </a:p>
                  </a:txBody>
                  <a:tcPr marL="5310" marR="5310" marT="5311" marB="0" anchor="b"/>
                </a:tc>
                <a:tc>
                  <a:txBody>
                    <a:bodyPr/>
                    <a:lstStyle/>
                    <a:p>
                      <a:pPr algn="l" fontAlgn="b"/>
                      <a:r>
                        <a:rPr lang="en-GB" sz="1200" u="none" strike="noStrike">
                          <a:effectLst/>
                          <a:latin typeface="+mn-lt"/>
                        </a:rPr>
                        <a:t>Satisfaction with the available time for leisure activities </a:t>
                      </a:r>
                      <a:endParaRPr lang="en-GB" sz="1200" b="0" i="0" u="none" strike="noStrike">
                        <a:solidFill>
                          <a:srgbClr val="000000"/>
                        </a:solidFill>
                        <a:effectLst/>
                        <a:latin typeface="+mn-lt"/>
                      </a:endParaRPr>
                    </a:p>
                  </a:txBody>
                  <a:tcPr marL="5310" marR="5310" marT="5311" marB="0" anchor="b"/>
                </a:tc>
                <a:tc>
                  <a:txBody>
                    <a:bodyPr/>
                    <a:lstStyle/>
                    <a:p>
                      <a:pPr algn="l" fontAlgn="b"/>
                      <a:r>
                        <a:rPr lang="en-KE" sz="1200" u="none" strike="noStrike" dirty="0">
                          <a:effectLst/>
                          <a:latin typeface="+mn-lt"/>
                        </a:rPr>
                        <a:t>1/10</a:t>
                      </a:r>
                      <a:endParaRPr lang="en-KE" sz="1200" b="0" i="0" u="none" strike="noStrike" dirty="0">
                        <a:solidFill>
                          <a:srgbClr val="000000"/>
                        </a:solidFill>
                        <a:effectLst/>
                        <a:latin typeface="+mn-lt"/>
                      </a:endParaRPr>
                    </a:p>
                  </a:txBody>
                  <a:tcPr marL="5310" marR="5310" marT="5311" marB="0" anchor="b"/>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529244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Objectives of the study</a:t>
            </a:r>
          </a:p>
          <a:p>
            <a:endParaRPr lang="en-US" dirty="0"/>
          </a:p>
        </p:txBody>
      </p:sp>
      <p:sp>
        <p:nvSpPr>
          <p:cNvPr id="3" name="Rectangle 2">
            <a:extLst>
              <a:ext uri="{FF2B5EF4-FFF2-40B4-BE49-F238E27FC236}">
                <a16:creationId xmlns:a16="http://schemas.microsoft.com/office/drawing/2014/main" id="{244F1EB6-E218-48DD-BC66-4FBC4F1062CE}"/>
              </a:ext>
            </a:extLst>
          </p:cNvPr>
          <p:cNvSpPr/>
          <p:nvPr/>
        </p:nvSpPr>
        <p:spPr>
          <a:xfrm>
            <a:off x="228600" y="1714500"/>
            <a:ext cx="4033838" cy="4894262"/>
          </a:xfrm>
          <a:prstGeom prst="rect">
            <a:avLst/>
          </a:prstGeom>
        </p:spPr>
        <p:txBody>
          <a:bodyPr>
            <a:spAutoFit/>
          </a:bodyPr>
          <a:lstStyle/>
          <a:p>
            <a:pPr algn="ctr" eaLnBrk="1" fontAlgn="auto" hangingPunct="1">
              <a:spcBef>
                <a:spcPts val="0"/>
              </a:spcBef>
              <a:spcAft>
                <a:spcPts val="0"/>
              </a:spcAft>
              <a:defRPr/>
            </a:pPr>
            <a:endParaRPr lang="en-US" sz="2100" b="1" dirty="0">
              <a:solidFill>
                <a:schemeClr val="accent2">
                  <a:lumMod val="50000"/>
                </a:schemeClr>
              </a:solidFill>
              <a:latin typeface="+mn-lt"/>
            </a:endParaRPr>
          </a:p>
          <a:p>
            <a:pPr marL="385763" indent="-385763" eaLnBrk="1" fontAlgn="auto" hangingPunct="1">
              <a:spcBef>
                <a:spcPts val="0"/>
              </a:spcBef>
              <a:spcAft>
                <a:spcPts val="0"/>
              </a:spcAft>
              <a:buFont typeface="Arial" panose="020B0604020202020204" pitchFamily="34" charset="0"/>
              <a:buChar char="•"/>
              <a:defRPr/>
            </a:pPr>
            <a:r>
              <a:rPr lang="en-US" dirty="0">
                <a:latin typeface="+mn-lt"/>
              </a:rPr>
              <a:t>To asses associations between Pro-WEAI domains with maternal &amp; child nutrition outcomes</a:t>
            </a:r>
          </a:p>
          <a:p>
            <a:pPr marL="385763" indent="-385763" eaLnBrk="1" fontAlgn="auto" hangingPunct="1">
              <a:spcBef>
                <a:spcPts val="0"/>
              </a:spcBef>
              <a:spcAft>
                <a:spcPts val="0"/>
              </a:spcAft>
              <a:buFont typeface="Arial" panose="020B0604020202020204" pitchFamily="34" charset="0"/>
              <a:buChar char="•"/>
              <a:defRPr/>
            </a:pPr>
            <a:endParaRPr lang="en-US" dirty="0">
              <a:latin typeface="+mn-lt"/>
            </a:endParaRPr>
          </a:p>
          <a:p>
            <a:pPr marL="385763" indent="-385763" eaLnBrk="1" fontAlgn="auto" hangingPunct="1">
              <a:spcBef>
                <a:spcPts val="0"/>
              </a:spcBef>
              <a:spcAft>
                <a:spcPts val="0"/>
              </a:spcAft>
              <a:buFont typeface="Arial" panose="020B0604020202020204" pitchFamily="34" charset="0"/>
              <a:buChar char="•"/>
              <a:defRPr/>
            </a:pPr>
            <a:endParaRPr lang="en-US" dirty="0">
              <a:latin typeface="+mn-lt"/>
            </a:endParaRPr>
          </a:p>
          <a:p>
            <a:pPr marL="385763" indent="-385763" eaLnBrk="1" fontAlgn="auto" hangingPunct="1">
              <a:spcBef>
                <a:spcPts val="0"/>
              </a:spcBef>
              <a:spcAft>
                <a:spcPts val="0"/>
              </a:spcAft>
              <a:buFont typeface="Arial" panose="020B0604020202020204" pitchFamily="34" charset="0"/>
              <a:buChar char="•"/>
              <a:defRPr/>
            </a:pPr>
            <a:r>
              <a:rPr lang="en-US" dirty="0">
                <a:latin typeface="+mn-lt"/>
              </a:rPr>
              <a:t>Compare DAHH and FAHH in terms of association of empowerment domains and maternal &amp; child nutrition outcomes</a:t>
            </a:r>
          </a:p>
          <a:p>
            <a:pPr marL="342900" indent="-342900" eaLnBrk="1" fontAlgn="auto" hangingPunct="1">
              <a:spcBef>
                <a:spcPts val="0"/>
              </a:spcBef>
              <a:spcAft>
                <a:spcPts val="0"/>
              </a:spcAft>
              <a:buFont typeface="Arial" panose="020B0604020202020204" pitchFamily="34" charset="0"/>
              <a:buChar char="•"/>
              <a:defRPr/>
            </a:pPr>
            <a:endParaRPr lang="en-US" dirty="0">
              <a:latin typeface="+mn-lt"/>
            </a:endParaRPr>
          </a:p>
          <a:p>
            <a:pPr marL="385763" indent="-385763" eaLnBrk="1" fontAlgn="auto" hangingPunct="1">
              <a:spcBef>
                <a:spcPts val="0"/>
              </a:spcBef>
              <a:spcAft>
                <a:spcPts val="0"/>
              </a:spcAft>
              <a:buFont typeface="Arial" panose="020B0604020202020204" pitchFamily="34" charset="0"/>
              <a:buChar char="•"/>
              <a:defRPr/>
            </a:pPr>
            <a:endParaRPr lang="en-US" dirty="0">
              <a:latin typeface="+mn-lt"/>
            </a:endParaRPr>
          </a:p>
          <a:p>
            <a:pPr marL="385763" indent="-385763" eaLnBrk="1" fontAlgn="auto" hangingPunct="1">
              <a:spcBef>
                <a:spcPts val="0"/>
              </a:spcBef>
              <a:spcAft>
                <a:spcPts val="0"/>
              </a:spcAft>
              <a:buFont typeface="Arial" panose="020B0604020202020204" pitchFamily="34" charset="0"/>
              <a:buChar char="•"/>
              <a:defRPr/>
            </a:pPr>
            <a:r>
              <a:rPr lang="en-US" dirty="0">
                <a:latin typeface="+mn-lt"/>
              </a:rPr>
              <a:t>Compare seed and non-seed recipients in terms of association of empowerment domains and maternal &amp; child nutrition outcomes</a:t>
            </a:r>
          </a:p>
          <a:p>
            <a:pPr marL="385763" indent="-385763" eaLnBrk="1" fontAlgn="auto" hangingPunct="1">
              <a:spcBef>
                <a:spcPts val="0"/>
              </a:spcBef>
              <a:spcAft>
                <a:spcPts val="0"/>
              </a:spcAft>
              <a:buFont typeface="+mj-lt"/>
              <a:buAutoNum type="arabicPeriod"/>
              <a:defRPr/>
            </a:pPr>
            <a:endParaRPr lang="en-US" sz="2100" dirty="0">
              <a:solidFill>
                <a:schemeClr val="accent2">
                  <a:lumMod val="50000"/>
                </a:schemeClr>
              </a:solidFill>
              <a:latin typeface="+mn-lt"/>
            </a:endParaRPr>
          </a:p>
        </p:txBody>
      </p:sp>
      <p:pic>
        <p:nvPicPr>
          <p:cNvPr id="4" name="Picture 2">
            <a:extLst>
              <a:ext uri="{FF2B5EF4-FFF2-40B4-BE49-F238E27FC236}">
                <a16:creationId xmlns:a16="http://schemas.microsoft.com/office/drawing/2014/main" id="{ACE18F1F-4080-477C-8104-49D3FE5821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0459" y="2133600"/>
            <a:ext cx="4533900" cy="340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1099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Study area and design </a:t>
            </a:r>
          </a:p>
        </p:txBody>
      </p:sp>
      <p:sp>
        <p:nvSpPr>
          <p:cNvPr id="3" name="Rectangle 2">
            <a:extLst>
              <a:ext uri="{FF2B5EF4-FFF2-40B4-BE49-F238E27FC236}">
                <a16:creationId xmlns:a16="http://schemas.microsoft.com/office/drawing/2014/main" id="{244F1EB6-E218-48DD-BC66-4FBC4F1062CE}"/>
              </a:ext>
            </a:extLst>
          </p:cNvPr>
          <p:cNvSpPr/>
          <p:nvPr/>
        </p:nvSpPr>
        <p:spPr>
          <a:xfrm>
            <a:off x="281488" y="2133600"/>
            <a:ext cx="4033838" cy="3785652"/>
          </a:xfrm>
          <a:prstGeom prst="rect">
            <a:avLst/>
          </a:prstGeom>
        </p:spPr>
        <p:txBody>
          <a:bodyPr>
            <a:spAutoFit/>
          </a:bodyPr>
          <a:lstStyle/>
          <a:p>
            <a:pPr algn="ctr" eaLnBrk="1" fontAlgn="auto" hangingPunct="1">
              <a:spcBef>
                <a:spcPts val="0"/>
              </a:spcBef>
              <a:spcAft>
                <a:spcPts val="0"/>
              </a:spcAft>
              <a:defRPr/>
            </a:pPr>
            <a:endParaRPr lang="en-US" sz="2100" b="1" dirty="0">
              <a:solidFill>
                <a:schemeClr val="accent2">
                  <a:lumMod val="50000"/>
                </a:schemeClr>
              </a:solidFill>
              <a:latin typeface="+mn-lt"/>
            </a:endParaRPr>
          </a:p>
          <a:p>
            <a:pPr marL="385763" indent="-385763">
              <a:buFont typeface="Arial" panose="020B0604020202020204" pitchFamily="34" charset="0"/>
              <a:buChar char="•"/>
              <a:defRPr/>
            </a:pPr>
            <a:r>
              <a:rPr lang="en-US" dirty="0"/>
              <a:t>Conducted in villages in </a:t>
            </a:r>
            <a:r>
              <a:rPr lang="en-US" dirty="0" err="1"/>
              <a:t>Kongwa</a:t>
            </a:r>
            <a:r>
              <a:rPr lang="en-US" dirty="0"/>
              <a:t> district </a:t>
            </a:r>
          </a:p>
          <a:p>
            <a:pPr marL="385763" indent="-385763">
              <a:buFont typeface="Arial" panose="020B0604020202020204" pitchFamily="34" charset="0"/>
              <a:buChar char="•"/>
              <a:defRPr/>
            </a:pPr>
            <a:endParaRPr lang="en-US" dirty="0"/>
          </a:p>
          <a:p>
            <a:pPr marL="385763" indent="-385763">
              <a:buFont typeface="Arial" panose="020B0604020202020204" pitchFamily="34" charset="0"/>
              <a:buChar char="•"/>
              <a:defRPr/>
            </a:pPr>
            <a:r>
              <a:rPr lang="en-US" dirty="0"/>
              <a:t>-Purposive sampling of households that have benefitted from the community seedbanks &amp; have children &lt; 60 months</a:t>
            </a:r>
          </a:p>
          <a:p>
            <a:pPr marL="385763" indent="-385763">
              <a:buFont typeface="Arial" panose="020B0604020202020204" pitchFamily="34" charset="0"/>
              <a:buChar char="•"/>
              <a:defRPr/>
            </a:pPr>
            <a:endParaRPr lang="en-US" dirty="0"/>
          </a:p>
          <a:p>
            <a:pPr marL="385763" indent="-385763">
              <a:buFont typeface="Arial" panose="020B0604020202020204" pitchFamily="34" charset="0"/>
              <a:buChar char="•"/>
              <a:defRPr/>
            </a:pPr>
            <a:r>
              <a:rPr lang="en-US" dirty="0"/>
              <a:t>-Households sampled-dual adult households (n=231) and female adult headed households (n=30)</a:t>
            </a:r>
          </a:p>
          <a:p>
            <a:pPr marL="385763" indent="-385763" eaLnBrk="1" fontAlgn="auto" hangingPunct="1">
              <a:spcBef>
                <a:spcPts val="0"/>
              </a:spcBef>
              <a:spcAft>
                <a:spcPts val="0"/>
              </a:spcAft>
              <a:buFont typeface="+mj-lt"/>
              <a:buAutoNum type="arabicPeriod"/>
              <a:defRPr/>
            </a:pPr>
            <a:endParaRPr lang="en-US" sz="2100" dirty="0">
              <a:solidFill>
                <a:schemeClr val="accent2">
                  <a:lumMod val="50000"/>
                </a:schemeClr>
              </a:solidFill>
              <a:latin typeface="+mn-lt"/>
            </a:endParaRPr>
          </a:p>
        </p:txBody>
      </p:sp>
      <p:pic>
        <p:nvPicPr>
          <p:cNvPr id="5" name="Content Placeholder 3">
            <a:extLst>
              <a:ext uri="{FF2B5EF4-FFF2-40B4-BE49-F238E27FC236}">
                <a16:creationId xmlns:a16="http://schemas.microsoft.com/office/drawing/2014/main" id="{D1781B45-D618-4744-A442-828514B417CD}"/>
              </a:ext>
            </a:extLst>
          </p:cNvPr>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59968" y="2469088"/>
            <a:ext cx="3962400" cy="3114675"/>
          </a:xfrm>
          <a:prstGeom prst="rect">
            <a:avLst/>
          </a:prstGeom>
          <a:noFill/>
          <a:ln w="38100">
            <a:solidFill>
              <a:srgbClr val="F6F6F6"/>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365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Statistical analyses</a:t>
            </a:r>
          </a:p>
        </p:txBody>
      </p:sp>
      <p:sp>
        <p:nvSpPr>
          <p:cNvPr id="3" name="Rectangle 2">
            <a:extLst>
              <a:ext uri="{FF2B5EF4-FFF2-40B4-BE49-F238E27FC236}">
                <a16:creationId xmlns:a16="http://schemas.microsoft.com/office/drawing/2014/main" id="{244F1EB6-E218-48DD-BC66-4FBC4F1062CE}"/>
              </a:ext>
            </a:extLst>
          </p:cNvPr>
          <p:cNvSpPr/>
          <p:nvPr/>
        </p:nvSpPr>
        <p:spPr>
          <a:xfrm>
            <a:off x="228600" y="1813173"/>
            <a:ext cx="7772400" cy="3231654"/>
          </a:xfrm>
          <a:prstGeom prst="rect">
            <a:avLst/>
          </a:prstGeom>
        </p:spPr>
        <p:txBody>
          <a:bodyPr wrap="square">
            <a:spAutoFit/>
          </a:bodyPr>
          <a:lstStyle/>
          <a:p>
            <a:pPr algn="ctr" eaLnBrk="1" fontAlgn="auto" hangingPunct="1">
              <a:spcBef>
                <a:spcPts val="0"/>
              </a:spcBef>
              <a:spcAft>
                <a:spcPts val="0"/>
              </a:spcAft>
              <a:defRPr/>
            </a:pPr>
            <a:endParaRPr lang="en-US" sz="2100" b="1" dirty="0">
              <a:solidFill>
                <a:schemeClr val="accent2">
                  <a:lumMod val="50000"/>
                </a:schemeClr>
              </a:solidFill>
              <a:latin typeface="+mn-lt"/>
            </a:endParaRPr>
          </a:p>
          <a:p>
            <a:pPr marL="385763" indent="-385763">
              <a:buFont typeface="Arial" panose="020B0604020202020204" pitchFamily="34" charset="0"/>
              <a:buChar char="•"/>
              <a:defRPr/>
            </a:pPr>
            <a:r>
              <a:rPr lang="en-US" dirty="0"/>
              <a:t>Data were extracted, verified, and cleaned</a:t>
            </a:r>
          </a:p>
          <a:p>
            <a:pPr marL="385763" indent="-385763">
              <a:buFont typeface="Arial" panose="020B0604020202020204" pitchFamily="34" charset="0"/>
              <a:buChar char="•"/>
              <a:defRPr/>
            </a:pPr>
            <a:endParaRPr lang="en-US" dirty="0"/>
          </a:p>
          <a:p>
            <a:pPr marL="385763" indent="-385763">
              <a:buFont typeface="Arial" panose="020B0604020202020204" pitchFamily="34" charset="0"/>
              <a:buChar char="•"/>
              <a:defRPr/>
            </a:pPr>
            <a:r>
              <a:rPr lang="en-US" dirty="0"/>
              <a:t>Anthropometric data were converted into z scores based on WHO reference standards</a:t>
            </a:r>
          </a:p>
          <a:p>
            <a:pPr marL="385763" indent="-385763">
              <a:buFont typeface="Arial" panose="020B0604020202020204" pitchFamily="34" charset="0"/>
              <a:buChar char="•"/>
              <a:defRPr/>
            </a:pPr>
            <a:endParaRPr lang="en-US" dirty="0"/>
          </a:p>
          <a:p>
            <a:pPr marL="385763" indent="-385763">
              <a:buFont typeface="Arial" panose="020B0604020202020204" pitchFamily="34" charset="0"/>
              <a:buChar char="•"/>
              <a:defRPr/>
            </a:pPr>
            <a:r>
              <a:rPr lang="en-US" dirty="0"/>
              <a:t>The distribution of the data was checked for normality using histograms</a:t>
            </a:r>
          </a:p>
          <a:p>
            <a:pPr marL="385763" indent="-385763">
              <a:buFont typeface="Arial" panose="020B0604020202020204" pitchFamily="34" charset="0"/>
              <a:buChar char="•"/>
              <a:defRPr/>
            </a:pPr>
            <a:endParaRPr lang="en-US" dirty="0"/>
          </a:p>
          <a:p>
            <a:pPr marL="385763" indent="-385763">
              <a:buFont typeface="Arial" panose="020B0604020202020204" pitchFamily="34" charset="0"/>
              <a:buChar char="•"/>
              <a:defRPr/>
            </a:pPr>
            <a:r>
              <a:rPr lang="en-US" dirty="0"/>
              <a:t>All statistical analysis was performed with the statistical package STATA 15.0 (Stata Corp., College Station, TX)</a:t>
            </a:r>
          </a:p>
          <a:p>
            <a:pPr marL="385763" indent="-385763" eaLnBrk="1" fontAlgn="auto" hangingPunct="1">
              <a:spcBef>
                <a:spcPts val="0"/>
              </a:spcBef>
              <a:spcAft>
                <a:spcPts val="0"/>
              </a:spcAft>
              <a:buFont typeface="+mj-lt"/>
              <a:buAutoNum type="arabicPeriod"/>
              <a:defRPr/>
            </a:pPr>
            <a:endParaRPr lang="en-US" sz="2100" dirty="0">
              <a:solidFill>
                <a:schemeClr val="accent2">
                  <a:lumMod val="50000"/>
                </a:schemeClr>
              </a:solidFill>
              <a:latin typeface="+mn-lt"/>
            </a:endParaRPr>
          </a:p>
        </p:txBody>
      </p:sp>
    </p:spTree>
    <p:extLst>
      <p:ext uri="{BB962C8B-B14F-4D97-AF65-F5344CB8AC3E}">
        <p14:creationId xmlns:p14="http://schemas.microsoft.com/office/powerpoint/2010/main" val="3546423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3400" y="838200"/>
            <a:ext cx="6858000" cy="838200"/>
          </a:xfrm>
        </p:spPr>
        <p:txBody>
          <a:bodyPr/>
          <a:lstStyle/>
          <a:p>
            <a:r>
              <a:rPr lang="en-US" dirty="0"/>
              <a:t>Baseline Characteristics</a:t>
            </a:r>
          </a:p>
        </p:txBody>
      </p:sp>
      <p:graphicFrame>
        <p:nvGraphicFramePr>
          <p:cNvPr id="4" name="Table 3">
            <a:extLst>
              <a:ext uri="{FF2B5EF4-FFF2-40B4-BE49-F238E27FC236}">
                <a16:creationId xmlns:a16="http://schemas.microsoft.com/office/drawing/2014/main" id="{E991E84F-123C-48F1-A8D5-060D67F35079}"/>
              </a:ext>
            </a:extLst>
          </p:cNvPr>
          <p:cNvGraphicFramePr>
            <a:graphicFrameLocks noGrp="1"/>
          </p:cNvGraphicFramePr>
          <p:nvPr/>
        </p:nvGraphicFramePr>
        <p:xfrm>
          <a:off x="152400" y="1450975"/>
          <a:ext cx="8762999" cy="4873622"/>
        </p:xfrm>
        <a:graphic>
          <a:graphicData uri="http://schemas.openxmlformats.org/drawingml/2006/table">
            <a:tbl>
              <a:tblPr>
                <a:tableStyleId>{5C22544A-7EE6-4342-B048-85BDC9FD1C3A}</a:tableStyleId>
              </a:tblPr>
              <a:tblGrid>
                <a:gridCol w="2214559">
                  <a:extLst>
                    <a:ext uri="{9D8B030D-6E8A-4147-A177-3AD203B41FA5}">
                      <a16:colId xmlns:a16="http://schemas.microsoft.com/office/drawing/2014/main" val="20000"/>
                    </a:ext>
                  </a:extLst>
                </a:gridCol>
                <a:gridCol w="656606">
                  <a:extLst>
                    <a:ext uri="{9D8B030D-6E8A-4147-A177-3AD203B41FA5}">
                      <a16:colId xmlns:a16="http://schemas.microsoft.com/office/drawing/2014/main" val="20001"/>
                    </a:ext>
                  </a:extLst>
                </a:gridCol>
                <a:gridCol w="1565848">
                  <a:extLst>
                    <a:ext uri="{9D8B030D-6E8A-4147-A177-3AD203B41FA5}">
                      <a16:colId xmlns:a16="http://schemas.microsoft.com/office/drawing/2014/main" val="20002"/>
                    </a:ext>
                  </a:extLst>
                </a:gridCol>
                <a:gridCol w="331747">
                  <a:extLst>
                    <a:ext uri="{9D8B030D-6E8A-4147-A177-3AD203B41FA5}">
                      <a16:colId xmlns:a16="http://schemas.microsoft.com/office/drawing/2014/main" val="20003"/>
                    </a:ext>
                  </a:extLst>
                </a:gridCol>
                <a:gridCol w="1565848">
                  <a:extLst>
                    <a:ext uri="{9D8B030D-6E8A-4147-A177-3AD203B41FA5}">
                      <a16:colId xmlns:a16="http://schemas.microsoft.com/office/drawing/2014/main" val="20004"/>
                    </a:ext>
                  </a:extLst>
                </a:gridCol>
                <a:gridCol w="252127">
                  <a:extLst>
                    <a:ext uri="{9D8B030D-6E8A-4147-A177-3AD203B41FA5}">
                      <a16:colId xmlns:a16="http://schemas.microsoft.com/office/drawing/2014/main" val="20005"/>
                    </a:ext>
                  </a:extLst>
                </a:gridCol>
                <a:gridCol w="1565848">
                  <a:extLst>
                    <a:ext uri="{9D8B030D-6E8A-4147-A177-3AD203B41FA5}">
                      <a16:colId xmlns:a16="http://schemas.microsoft.com/office/drawing/2014/main" val="20006"/>
                    </a:ext>
                  </a:extLst>
                </a:gridCol>
                <a:gridCol w="610416">
                  <a:extLst>
                    <a:ext uri="{9D8B030D-6E8A-4147-A177-3AD203B41FA5}">
                      <a16:colId xmlns:a16="http://schemas.microsoft.com/office/drawing/2014/main" val="20007"/>
                    </a:ext>
                  </a:extLst>
                </a:gridCol>
              </a:tblGrid>
              <a:tr h="354761">
                <a:tc>
                  <a:txBody>
                    <a:bodyPr/>
                    <a:lstStyle/>
                    <a:p>
                      <a:pPr algn="l" fontAlgn="b"/>
                      <a:r>
                        <a:rPr lang="en-KE" sz="1400" b="1" u="none" strike="noStrike" dirty="0">
                          <a:effectLst/>
                          <a:latin typeface="+mn-lt"/>
                        </a:rPr>
                        <a:t> Variable</a:t>
                      </a:r>
                      <a:endParaRPr lang="en-KE" sz="1400" b="1" i="0" u="none" strike="noStrike" dirty="0">
                        <a:solidFill>
                          <a:srgbClr val="000000"/>
                        </a:solidFill>
                        <a:effectLst/>
                        <a:latin typeface="+mn-lt"/>
                      </a:endParaRPr>
                    </a:p>
                  </a:txBody>
                  <a:tcPr marL="7144" marR="7144" marT="7145" marB="0" anchor="b">
                    <a:solidFill>
                      <a:srgbClr val="00B0F0"/>
                    </a:solidFill>
                  </a:tcPr>
                </a:tc>
                <a:tc>
                  <a:txBody>
                    <a:bodyPr/>
                    <a:lstStyle/>
                    <a:p>
                      <a:pPr algn="l" fontAlgn="b"/>
                      <a:r>
                        <a:rPr lang="en-GB" sz="1400" b="1" u="none" strike="noStrike" dirty="0">
                          <a:effectLst/>
                          <a:latin typeface="+mn-lt"/>
                        </a:rPr>
                        <a:t>n</a:t>
                      </a:r>
                      <a:endParaRPr lang="en-GB" sz="1400" b="1" i="0" u="none" strike="noStrike" dirty="0">
                        <a:solidFill>
                          <a:srgbClr val="000000"/>
                        </a:solidFill>
                        <a:effectLst/>
                        <a:latin typeface="+mn-lt"/>
                      </a:endParaRPr>
                    </a:p>
                  </a:txBody>
                  <a:tcPr marL="7144" marR="7144" marT="7145" marB="0" anchor="b">
                    <a:solidFill>
                      <a:srgbClr val="00B0F0"/>
                    </a:solidFill>
                  </a:tcPr>
                </a:tc>
                <a:tc>
                  <a:txBody>
                    <a:bodyPr/>
                    <a:lstStyle/>
                    <a:p>
                      <a:pPr algn="l" fontAlgn="b"/>
                      <a:r>
                        <a:rPr lang="en-GB" sz="1400" b="1" u="none" strike="noStrike" dirty="0">
                          <a:effectLst/>
                          <a:latin typeface="+mn-lt"/>
                        </a:rPr>
                        <a:t>All</a:t>
                      </a:r>
                      <a:endParaRPr lang="en-GB" sz="1400" b="1" i="0" u="none" strike="noStrike" dirty="0">
                        <a:solidFill>
                          <a:srgbClr val="000000"/>
                        </a:solidFill>
                        <a:effectLst/>
                        <a:latin typeface="+mn-lt"/>
                      </a:endParaRPr>
                    </a:p>
                  </a:txBody>
                  <a:tcPr marL="7144" marR="7144" marT="7145" marB="0" anchor="b">
                    <a:solidFill>
                      <a:srgbClr val="00B0F0"/>
                    </a:solidFill>
                  </a:tcPr>
                </a:tc>
                <a:tc>
                  <a:txBody>
                    <a:bodyPr/>
                    <a:lstStyle/>
                    <a:p>
                      <a:pPr algn="l" fontAlgn="b"/>
                      <a:r>
                        <a:rPr lang="en-GB" sz="1400" b="1" u="none" strike="noStrike" dirty="0">
                          <a:effectLst/>
                          <a:latin typeface="+mn-lt"/>
                        </a:rPr>
                        <a:t>n</a:t>
                      </a:r>
                      <a:endParaRPr lang="en-GB" sz="1400" b="1" i="0" u="none" strike="noStrike" dirty="0">
                        <a:solidFill>
                          <a:srgbClr val="000000"/>
                        </a:solidFill>
                        <a:effectLst/>
                        <a:latin typeface="+mn-lt"/>
                      </a:endParaRPr>
                    </a:p>
                  </a:txBody>
                  <a:tcPr marL="7144" marR="7144" marT="7145" marB="0" anchor="b">
                    <a:solidFill>
                      <a:srgbClr val="00B0F0"/>
                    </a:solidFill>
                  </a:tcPr>
                </a:tc>
                <a:tc>
                  <a:txBody>
                    <a:bodyPr/>
                    <a:lstStyle/>
                    <a:p>
                      <a:pPr algn="l" fontAlgn="b"/>
                      <a:r>
                        <a:rPr lang="en-GB" sz="1400" b="1" u="none" strike="noStrike" dirty="0">
                          <a:effectLst/>
                          <a:latin typeface="+mn-lt"/>
                        </a:rPr>
                        <a:t>DAHH</a:t>
                      </a:r>
                      <a:endParaRPr lang="en-GB" sz="1400" b="1" i="0" u="none" strike="noStrike" dirty="0">
                        <a:solidFill>
                          <a:srgbClr val="000000"/>
                        </a:solidFill>
                        <a:effectLst/>
                        <a:latin typeface="+mn-lt"/>
                      </a:endParaRPr>
                    </a:p>
                  </a:txBody>
                  <a:tcPr marL="7144" marR="7144" marT="7145" marB="0" anchor="b">
                    <a:solidFill>
                      <a:srgbClr val="00B0F0"/>
                    </a:solidFill>
                  </a:tcPr>
                </a:tc>
                <a:tc>
                  <a:txBody>
                    <a:bodyPr/>
                    <a:lstStyle/>
                    <a:p>
                      <a:pPr algn="l" fontAlgn="b"/>
                      <a:r>
                        <a:rPr lang="en-GB" sz="1400" b="1" u="none" strike="noStrike" dirty="0">
                          <a:effectLst/>
                          <a:latin typeface="+mn-lt"/>
                        </a:rPr>
                        <a:t>n</a:t>
                      </a:r>
                      <a:endParaRPr lang="en-GB" sz="1400" b="1" i="0" u="none" strike="noStrike" dirty="0">
                        <a:solidFill>
                          <a:srgbClr val="000000"/>
                        </a:solidFill>
                        <a:effectLst/>
                        <a:latin typeface="+mn-lt"/>
                      </a:endParaRPr>
                    </a:p>
                  </a:txBody>
                  <a:tcPr marL="7144" marR="7144" marT="7145" marB="0" anchor="b">
                    <a:solidFill>
                      <a:srgbClr val="00B0F0"/>
                    </a:solidFill>
                  </a:tcPr>
                </a:tc>
                <a:tc>
                  <a:txBody>
                    <a:bodyPr/>
                    <a:lstStyle/>
                    <a:p>
                      <a:pPr algn="l" fontAlgn="b"/>
                      <a:r>
                        <a:rPr lang="en-GB" sz="1400" b="1" u="none" strike="noStrike" dirty="0">
                          <a:effectLst/>
                          <a:latin typeface="+mn-lt"/>
                        </a:rPr>
                        <a:t>FAHH</a:t>
                      </a:r>
                      <a:endParaRPr lang="en-GB" sz="1400" b="1" i="0" u="none" strike="noStrike" dirty="0">
                        <a:solidFill>
                          <a:srgbClr val="000000"/>
                        </a:solidFill>
                        <a:effectLst/>
                        <a:latin typeface="+mn-lt"/>
                      </a:endParaRPr>
                    </a:p>
                  </a:txBody>
                  <a:tcPr marL="7144" marR="7144" marT="7145" marB="0" anchor="b">
                    <a:solidFill>
                      <a:srgbClr val="00B0F0"/>
                    </a:solidFill>
                  </a:tcPr>
                </a:tc>
                <a:tc>
                  <a:txBody>
                    <a:bodyPr/>
                    <a:lstStyle/>
                    <a:p>
                      <a:pPr algn="l" fontAlgn="b"/>
                      <a:r>
                        <a:rPr lang="en-GB" sz="1400" b="1" u="none" strike="noStrike" dirty="0">
                          <a:effectLst/>
                          <a:latin typeface="+mn-lt"/>
                        </a:rPr>
                        <a:t>P value </a:t>
                      </a:r>
                      <a:endParaRPr lang="en-GB" sz="1400" b="1" i="0" u="none" strike="noStrike" dirty="0">
                        <a:solidFill>
                          <a:srgbClr val="000000"/>
                        </a:solidFill>
                        <a:effectLst/>
                        <a:latin typeface="+mn-lt"/>
                      </a:endParaRPr>
                    </a:p>
                  </a:txBody>
                  <a:tcPr marL="7144" marR="7144" marT="7145" marB="0" anchor="b">
                    <a:solidFill>
                      <a:srgbClr val="00B0F0"/>
                    </a:solidFill>
                  </a:tcPr>
                </a:tc>
                <a:extLst>
                  <a:ext uri="{0D108BD9-81ED-4DB2-BD59-A6C34878D82A}">
                    <a16:rowId xmlns:a16="http://schemas.microsoft.com/office/drawing/2014/main" val="10000"/>
                  </a:ext>
                </a:extLst>
              </a:tr>
              <a:tr h="449558">
                <a:tc>
                  <a:txBody>
                    <a:bodyPr/>
                    <a:lstStyle/>
                    <a:p>
                      <a:pPr algn="l" fontAlgn="b"/>
                      <a:r>
                        <a:rPr lang="en-GB" sz="1400" b="1" u="none" strike="noStrike" dirty="0">
                          <a:effectLst/>
                          <a:latin typeface="+mn-lt"/>
                        </a:rPr>
                        <a:t>Male household head characteristics</a:t>
                      </a:r>
                      <a:endParaRPr lang="en-GB" sz="1400" b="1" i="1" u="none" strike="noStrike" dirty="0">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1" i="0" u="none" strike="noStrike" dirty="0">
                        <a:solidFill>
                          <a:srgbClr val="000000"/>
                        </a:solidFill>
                        <a:effectLst/>
                        <a:latin typeface="+mn-lt"/>
                      </a:endParaRPr>
                    </a:p>
                  </a:txBody>
                  <a:tcPr marL="7144" marR="7144" marT="7145" marB="0" anchor="b"/>
                </a:tc>
                <a:tc>
                  <a:txBody>
                    <a:bodyPr/>
                    <a:lstStyle/>
                    <a:p>
                      <a:pPr algn="l" fontAlgn="b"/>
                      <a:endParaRPr lang="en-KE" sz="1400" b="0" i="0" u="none" strike="noStrike" dirty="0">
                        <a:solidFill>
                          <a:srgbClr val="000000"/>
                        </a:solidFill>
                        <a:effectLst/>
                        <a:latin typeface="+mn-lt"/>
                      </a:endParaRPr>
                    </a:p>
                  </a:txBody>
                  <a:tcPr marL="7144" marR="7144" marT="7145" marB="0" anchor="b"/>
                </a:tc>
                <a:tc>
                  <a:txBody>
                    <a:bodyPr/>
                    <a:lstStyle/>
                    <a:p>
                      <a:pPr algn="l" fontAlgn="b"/>
                      <a:endParaRPr lang="en-KE" sz="1400" b="1"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1"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extLst>
                  <a:ext uri="{0D108BD9-81ED-4DB2-BD59-A6C34878D82A}">
                    <a16:rowId xmlns:a16="http://schemas.microsoft.com/office/drawing/2014/main" val="10001"/>
                  </a:ext>
                </a:extLst>
              </a:tr>
              <a:tr h="333891">
                <a:tc>
                  <a:txBody>
                    <a:bodyPr/>
                    <a:lstStyle/>
                    <a:p>
                      <a:pPr algn="l" fontAlgn="b"/>
                      <a:r>
                        <a:rPr lang="en-GB" sz="1400" u="none" strike="noStrike">
                          <a:effectLst/>
                          <a:latin typeface="+mn-lt"/>
                        </a:rPr>
                        <a:t>Age, years </a:t>
                      </a:r>
                      <a:endParaRPr lang="en-GB"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257</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34. 7 (33.7, 35.8)</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a:t>
                      </a:r>
                      <a:endParaRPr lang="en-KE" sz="1400" b="0" i="0" u="none" strike="noStrike">
                        <a:solidFill>
                          <a:srgbClr val="000000"/>
                        </a:solidFill>
                        <a:effectLst/>
                        <a:latin typeface="+mn-lt"/>
                      </a:endParaRPr>
                    </a:p>
                  </a:txBody>
                  <a:tcPr marL="7144" marR="7144" marT="7145" marB="0" anchor="b"/>
                </a:tc>
                <a:extLst>
                  <a:ext uri="{0D108BD9-81ED-4DB2-BD59-A6C34878D82A}">
                    <a16:rowId xmlns:a16="http://schemas.microsoft.com/office/drawing/2014/main" val="10002"/>
                  </a:ext>
                </a:extLst>
              </a:tr>
              <a:tr h="709523">
                <a:tc>
                  <a:txBody>
                    <a:bodyPr/>
                    <a:lstStyle/>
                    <a:p>
                      <a:pPr algn="l" fontAlgn="b"/>
                      <a:r>
                        <a:rPr lang="en-GB" sz="1400" u="none" strike="noStrike" dirty="0">
                          <a:effectLst/>
                          <a:latin typeface="+mn-lt"/>
                        </a:rPr>
                        <a:t>Years of primary education, completed </a:t>
                      </a:r>
                      <a:endParaRPr lang="en-GB"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258</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4.6 (4.1, 5)</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231</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4.5 (4.1, 5.0)</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27</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4.7 (3.3, 6.0)</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a:t>
                      </a:r>
                      <a:endParaRPr lang="en-KE" sz="1400" b="0" i="0" u="none" strike="noStrike">
                        <a:solidFill>
                          <a:srgbClr val="000000"/>
                        </a:solidFill>
                        <a:effectLst/>
                        <a:latin typeface="+mn-lt"/>
                      </a:endParaRPr>
                    </a:p>
                  </a:txBody>
                  <a:tcPr marL="7144" marR="7144" marT="7145" marB="0" anchor="b"/>
                </a:tc>
                <a:extLst>
                  <a:ext uri="{0D108BD9-81ED-4DB2-BD59-A6C34878D82A}">
                    <a16:rowId xmlns:a16="http://schemas.microsoft.com/office/drawing/2014/main" val="10003"/>
                  </a:ext>
                </a:extLst>
              </a:tr>
              <a:tr h="333891">
                <a:tc>
                  <a:txBody>
                    <a:bodyPr/>
                    <a:lstStyle/>
                    <a:p>
                      <a:pPr algn="l" fontAlgn="b"/>
                      <a:r>
                        <a:rPr lang="en-GB" sz="1400" b="1" u="none" strike="noStrike" dirty="0">
                          <a:effectLst/>
                          <a:latin typeface="+mn-lt"/>
                        </a:rPr>
                        <a:t>Maternal characteristics</a:t>
                      </a:r>
                      <a:endParaRPr lang="en-GB" sz="1400" b="1" i="1" u="none" strike="noStrike" dirty="0">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dirty="0">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dirty="0">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extLst>
                  <a:ext uri="{0D108BD9-81ED-4DB2-BD59-A6C34878D82A}">
                    <a16:rowId xmlns:a16="http://schemas.microsoft.com/office/drawing/2014/main" val="10004"/>
                  </a:ext>
                </a:extLst>
              </a:tr>
              <a:tr h="333891">
                <a:tc>
                  <a:txBody>
                    <a:bodyPr/>
                    <a:lstStyle/>
                    <a:p>
                      <a:pPr algn="l" fontAlgn="b"/>
                      <a:r>
                        <a:rPr lang="en-GB" sz="1400" u="none" strike="noStrike">
                          <a:effectLst/>
                          <a:latin typeface="+mn-lt"/>
                        </a:rPr>
                        <a:t>Age, years</a:t>
                      </a:r>
                      <a:endParaRPr lang="en-GB"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49</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31. 8 (29.6, 34.0)</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32</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32. 0 (29.6, 34.5)</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17</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30.4 (25.2, 35.6)</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0.61</a:t>
                      </a:r>
                      <a:endParaRPr lang="en-KE" sz="1400" b="0" i="0" u="none" strike="noStrike">
                        <a:solidFill>
                          <a:srgbClr val="000000"/>
                        </a:solidFill>
                        <a:effectLst/>
                        <a:latin typeface="+mn-lt"/>
                      </a:endParaRPr>
                    </a:p>
                  </a:txBody>
                  <a:tcPr marL="7144" marR="7144" marT="7145" marB="0" anchor="b"/>
                </a:tc>
                <a:extLst>
                  <a:ext uri="{0D108BD9-81ED-4DB2-BD59-A6C34878D82A}">
                    <a16:rowId xmlns:a16="http://schemas.microsoft.com/office/drawing/2014/main" val="10005"/>
                  </a:ext>
                </a:extLst>
              </a:tr>
              <a:tr h="333891">
                <a:tc>
                  <a:txBody>
                    <a:bodyPr/>
                    <a:lstStyle/>
                    <a:p>
                      <a:pPr algn="l" fontAlgn="b"/>
                      <a:r>
                        <a:rPr lang="en-GB" sz="1400" u="none" strike="noStrike">
                          <a:effectLst/>
                          <a:latin typeface="+mn-lt"/>
                        </a:rPr>
                        <a:t>BMI</a:t>
                      </a:r>
                      <a:endParaRPr lang="en-GB"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175</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23.2 (22.4, 23.9)</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150</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23.0 (22.3, 23.7)</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25</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24.4 (21.0, 27.9)</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0.21</a:t>
                      </a:r>
                      <a:endParaRPr lang="en-KE" sz="1400" b="0" i="0" u="none" strike="noStrike">
                        <a:solidFill>
                          <a:srgbClr val="000000"/>
                        </a:solidFill>
                        <a:effectLst/>
                        <a:latin typeface="+mn-lt"/>
                      </a:endParaRPr>
                    </a:p>
                  </a:txBody>
                  <a:tcPr marL="7144" marR="7144" marT="7145" marB="0" anchor="b"/>
                </a:tc>
                <a:extLst>
                  <a:ext uri="{0D108BD9-81ED-4DB2-BD59-A6C34878D82A}">
                    <a16:rowId xmlns:a16="http://schemas.microsoft.com/office/drawing/2014/main" val="10006"/>
                  </a:ext>
                </a:extLst>
              </a:tr>
              <a:tr h="333891">
                <a:tc>
                  <a:txBody>
                    <a:bodyPr/>
                    <a:lstStyle/>
                    <a:p>
                      <a:pPr algn="l" fontAlgn="b"/>
                      <a:r>
                        <a:rPr lang="en-GB" sz="1400" u="none" strike="noStrike">
                          <a:effectLst/>
                          <a:latin typeface="+mn-lt"/>
                        </a:rPr>
                        <a:t>Time use</a:t>
                      </a:r>
                      <a:endParaRPr lang="en-GB" sz="1400" b="1"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dirty="0">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dirty="0">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extLst>
                  <a:ext uri="{0D108BD9-81ED-4DB2-BD59-A6C34878D82A}">
                    <a16:rowId xmlns:a16="http://schemas.microsoft.com/office/drawing/2014/main" val="10007"/>
                  </a:ext>
                </a:extLst>
              </a:tr>
              <a:tr h="333891">
                <a:tc>
                  <a:txBody>
                    <a:bodyPr/>
                    <a:lstStyle/>
                    <a:p>
                      <a:pPr algn="l" fontAlgn="b"/>
                      <a:r>
                        <a:rPr lang="en-GB" sz="1400" u="none" strike="noStrike" dirty="0">
                          <a:effectLst/>
                          <a:latin typeface="+mn-lt"/>
                        </a:rPr>
                        <a:t>Work, minutes</a:t>
                      </a:r>
                      <a:endParaRPr lang="en-GB"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256</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139.9 (131.4, 148.4)</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231</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138.2 (129.3, 147.2)</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26</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153 (126.6, 179.4)</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0.28</a:t>
                      </a:r>
                      <a:endParaRPr lang="en-KE" sz="1400" b="0" i="0" u="none" strike="noStrike">
                        <a:solidFill>
                          <a:srgbClr val="000000"/>
                        </a:solidFill>
                        <a:effectLst/>
                        <a:latin typeface="+mn-lt"/>
                      </a:endParaRPr>
                    </a:p>
                  </a:txBody>
                  <a:tcPr marL="7144" marR="7144" marT="7145" marB="0" anchor="b"/>
                </a:tc>
                <a:extLst>
                  <a:ext uri="{0D108BD9-81ED-4DB2-BD59-A6C34878D82A}">
                    <a16:rowId xmlns:a16="http://schemas.microsoft.com/office/drawing/2014/main" val="10008"/>
                  </a:ext>
                </a:extLst>
              </a:tr>
              <a:tr h="333891">
                <a:tc>
                  <a:txBody>
                    <a:bodyPr/>
                    <a:lstStyle/>
                    <a:p>
                      <a:pPr algn="l" fontAlgn="b"/>
                      <a:r>
                        <a:rPr lang="en-GB" sz="1400" b="1" u="none" strike="noStrike" dirty="0">
                          <a:effectLst/>
                          <a:latin typeface="+mn-lt"/>
                        </a:rPr>
                        <a:t>Child characteristics</a:t>
                      </a:r>
                      <a:endParaRPr lang="en-GB" sz="1400" b="1" i="1" u="none" strike="noStrike" dirty="0">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a:solidFill>
                          <a:srgbClr val="000000"/>
                        </a:solidFill>
                        <a:effectLst/>
                        <a:latin typeface="+mn-lt"/>
                      </a:endParaRPr>
                    </a:p>
                  </a:txBody>
                  <a:tcPr marL="7144" marR="7144" marT="7145" marB="0" anchor="b"/>
                </a:tc>
                <a:tc>
                  <a:txBody>
                    <a:bodyPr/>
                    <a:lstStyle/>
                    <a:p>
                      <a:pPr algn="l" fontAlgn="b"/>
                      <a:endParaRPr lang="en-KE" sz="1400" b="0" i="0" u="none" strike="noStrike" dirty="0">
                        <a:solidFill>
                          <a:srgbClr val="000000"/>
                        </a:solidFill>
                        <a:effectLst/>
                        <a:latin typeface="+mn-lt"/>
                      </a:endParaRPr>
                    </a:p>
                  </a:txBody>
                  <a:tcPr marL="7144" marR="7144" marT="7145" marB="0" anchor="b"/>
                </a:tc>
                <a:tc>
                  <a:txBody>
                    <a:bodyPr/>
                    <a:lstStyle/>
                    <a:p>
                      <a:pPr algn="l" fontAlgn="b"/>
                      <a:endParaRPr lang="en-KE" sz="1400" b="0" i="0" u="none" strike="noStrike" dirty="0">
                        <a:solidFill>
                          <a:srgbClr val="000000"/>
                        </a:solidFill>
                        <a:effectLst/>
                        <a:latin typeface="+mn-lt"/>
                      </a:endParaRPr>
                    </a:p>
                  </a:txBody>
                  <a:tcPr marL="7144" marR="7144" marT="7145" marB="0" anchor="b"/>
                </a:tc>
                <a:extLst>
                  <a:ext uri="{0D108BD9-81ED-4DB2-BD59-A6C34878D82A}">
                    <a16:rowId xmlns:a16="http://schemas.microsoft.com/office/drawing/2014/main" val="10009"/>
                  </a:ext>
                </a:extLst>
              </a:tr>
              <a:tr h="333891">
                <a:tc>
                  <a:txBody>
                    <a:bodyPr/>
                    <a:lstStyle/>
                    <a:p>
                      <a:pPr algn="l" fontAlgn="b"/>
                      <a:r>
                        <a:rPr lang="en-GB" sz="1400" u="none" strike="noStrike">
                          <a:effectLst/>
                          <a:latin typeface="+mn-lt"/>
                        </a:rPr>
                        <a:t>HAZ</a:t>
                      </a:r>
                      <a:endParaRPr lang="en-GB"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52</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-1.7 (-2.2, -1.3)</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30</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-1.8 (-2.3, -1.3)</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22</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-1.6 (-2.3, -0.9)</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0.73</a:t>
                      </a:r>
                      <a:endParaRPr lang="en-KE" sz="1400" b="0" i="0" u="none" strike="noStrike" dirty="0">
                        <a:solidFill>
                          <a:srgbClr val="000000"/>
                        </a:solidFill>
                        <a:effectLst/>
                        <a:latin typeface="+mn-lt"/>
                      </a:endParaRPr>
                    </a:p>
                  </a:txBody>
                  <a:tcPr marL="7144" marR="7144" marT="7145" marB="0" anchor="b"/>
                </a:tc>
                <a:extLst>
                  <a:ext uri="{0D108BD9-81ED-4DB2-BD59-A6C34878D82A}">
                    <a16:rowId xmlns:a16="http://schemas.microsoft.com/office/drawing/2014/main" val="10010"/>
                  </a:ext>
                </a:extLst>
              </a:tr>
              <a:tr h="333891">
                <a:tc>
                  <a:txBody>
                    <a:bodyPr/>
                    <a:lstStyle/>
                    <a:p>
                      <a:pPr algn="l" fontAlgn="b"/>
                      <a:r>
                        <a:rPr lang="en-GB" sz="1400" u="none" strike="noStrike" dirty="0">
                          <a:effectLst/>
                          <a:latin typeface="+mn-lt"/>
                        </a:rPr>
                        <a:t>WAZ</a:t>
                      </a:r>
                      <a:endParaRPr lang="en-GB"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95</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-0.2 (-0.6, 0.1)</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65</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-0.4 (-0.8, 0.1)</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30</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0.1 (-0.6, 0.7)</a:t>
                      </a:r>
                      <a:endParaRPr lang="en-KE" sz="1400" b="0" i="0" u="none" strike="noStrike" dirty="0">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0.34</a:t>
                      </a:r>
                      <a:endParaRPr lang="en-KE" sz="1400" b="0" i="0" u="none" strike="noStrike" dirty="0">
                        <a:solidFill>
                          <a:srgbClr val="000000"/>
                        </a:solidFill>
                        <a:effectLst/>
                        <a:latin typeface="+mn-lt"/>
                      </a:endParaRPr>
                    </a:p>
                  </a:txBody>
                  <a:tcPr marL="7144" marR="7144" marT="7145" marB="0" anchor="b"/>
                </a:tc>
                <a:extLst>
                  <a:ext uri="{0D108BD9-81ED-4DB2-BD59-A6C34878D82A}">
                    <a16:rowId xmlns:a16="http://schemas.microsoft.com/office/drawing/2014/main" val="10011"/>
                  </a:ext>
                </a:extLst>
              </a:tr>
              <a:tr h="354761">
                <a:tc>
                  <a:txBody>
                    <a:bodyPr/>
                    <a:lstStyle/>
                    <a:p>
                      <a:pPr algn="l" fontAlgn="b"/>
                      <a:r>
                        <a:rPr lang="en-GB" sz="1400" u="none" strike="noStrike">
                          <a:effectLst/>
                          <a:latin typeface="+mn-lt"/>
                        </a:rPr>
                        <a:t>WHZ</a:t>
                      </a:r>
                      <a:endParaRPr lang="en-GB"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95</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0.5 ( 0.3, 0.8)</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65</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0.6 (0.3, 0.8)</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30</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a:effectLst/>
                          <a:latin typeface="+mn-lt"/>
                        </a:rPr>
                        <a:t>0.4 (-0.0, 0.9)</a:t>
                      </a:r>
                      <a:endParaRPr lang="en-KE" sz="1400" b="0" i="0" u="none" strike="noStrike">
                        <a:solidFill>
                          <a:srgbClr val="000000"/>
                        </a:solidFill>
                        <a:effectLst/>
                        <a:latin typeface="+mn-lt"/>
                      </a:endParaRPr>
                    </a:p>
                  </a:txBody>
                  <a:tcPr marL="7144" marR="7144" marT="7145" marB="0" anchor="b"/>
                </a:tc>
                <a:tc>
                  <a:txBody>
                    <a:bodyPr/>
                    <a:lstStyle/>
                    <a:p>
                      <a:pPr algn="l" fontAlgn="b"/>
                      <a:r>
                        <a:rPr lang="en-KE" sz="1400" u="none" strike="noStrike" dirty="0">
                          <a:effectLst/>
                          <a:latin typeface="+mn-lt"/>
                        </a:rPr>
                        <a:t>0.64</a:t>
                      </a:r>
                      <a:endParaRPr lang="en-KE" sz="1400" b="0" i="0" u="none" strike="noStrike" dirty="0">
                        <a:solidFill>
                          <a:srgbClr val="000000"/>
                        </a:solidFill>
                        <a:effectLst/>
                        <a:latin typeface="+mn-lt"/>
                      </a:endParaRPr>
                    </a:p>
                  </a:txBody>
                  <a:tcPr marL="7144" marR="7144" marT="7145" marB="0" anchor="b"/>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076913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3400" y="838200"/>
            <a:ext cx="7391400" cy="838200"/>
          </a:xfrm>
        </p:spPr>
        <p:txBody>
          <a:bodyPr>
            <a:normAutofit fontScale="62500" lnSpcReduction="20000"/>
          </a:bodyPr>
          <a:lstStyle/>
          <a:p>
            <a:r>
              <a:rPr lang="en-US" dirty="0"/>
              <a:t>Proportion of disempowered men and women</a:t>
            </a:r>
          </a:p>
        </p:txBody>
      </p:sp>
      <p:pic>
        <p:nvPicPr>
          <p:cNvPr id="5" name="Picture 3">
            <a:extLst>
              <a:ext uri="{FF2B5EF4-FFF2-40B4-BE49-F238E27FC236}">
                <a16:creationId xmlns:a16="http://schemas.microsoft.com/office/drawing/2014/main" id="{DC77C231-E715-4B00-955E-6E56F21CD1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7918" y="2057400"/>
            <a:ext cx="5668963" cy="413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3FCC6CF9-03DD-4F9F-A9BA-28FAC398A9EB}"/>
              </a:ext>
            </a:extLst>
          </p:cNvPr>
          <p:cNvSpPr txBox="1"/>
          <p:nvPr/>
        </p:nvSpPr>
        <p:spPr>
          <a:xfrm>
            <a:off x="6904205" y="2645409"/>
            <a:ext cx="1798637" cy="1477328"/>
          </a:xfrm>
          <a:prstGeom prst="rect">
            <a:avLst/>
          </a:prstGeom>
          <a:noFill/>
        </p:spPr>
        <p:txBody>
          <a:bodyPr wrap="square">
            <a:spAutoFit/>
          </a:bodyPr>
          <a:lstStyle/>
          <a:p>
            <a:pPr eaLnBrk="1" hangingPunct="1"/>
            <a:r>
              <a:rPr lang="en-TZ" altLang="en-TZ" dirty="0"/>
              <a:t>Y axis=% disempowered </a:t>
            </a:r>
          </a:p>
          <a:p>
            <a:pPr eaLnBrk="1" hangingPunct="1"/>
            <a:endParaRPr lang="en-TZ" altLang="en-TZ" dirty="0"/>
          </a:p>
          <a:p>
            <a:pPr eaLnBrk="1" hangingPunct="1"/>
            <a:r>
              <a:rPr lang="en-TZ" altLang="en-TZ" dirty="0"/>
              <a:t>1-Male</a:t>
            </a:r>
          </a:p>
          <a:p>
            <a:pPr eaLnBrk="1" hangingPunct="1"/>
            <a:r>
              <a:rPr lang="en-TZ" altLang="en-TZ" dirty="0"/>
              <a:t>2-Female</a:t>
            </a:r>
          </a:p>
        </p:txBody>
      </p:sp>
    </p:spTree>
    <p:extLst>
      <p:ext uri="{BB962C8B-B14F-4D97-AF65-F5344CB8AC3E}">
        <p14:creationId xmlns:p14="http://schemas.microsoft.com/office/powerpoint/2010/main" val="42826375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1" id="{FEE71386-A727-664D-A579-D4510B3075A4}" vid="{AE5F23AF-5D07-7241-848F-4AE807F58DFD}"/>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13E26CE0-AB66-4F91-BD00-58CA3546E3E5}">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43</TotalTime>
  <Words>1992</Words>
  <Application>Microsoft Office PowerPoint</Application>
  <PresentationFormat>On-screen Show (4:3)</PresentationFormat>
  <Paragraphs>430</Paragraphs>
  <Slides>15</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Calibri</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Odhong, Jonathan (IITA)</dc:creator>
  <cp:lastModifiedBy>Eveline Massam</cp:lastModifiedBy>
  <cp:revision>6</cp:revision>
  <cp:lastPrinted>2011-10-06T11:45:23Z</cp:lastPrinted>
  <dcterms:created xsi:type="dcterms:W3CDTF">2020-07-17T08:59:01Z</dcterms:created>
  <dcterms:modified xsi:type="dcterms:W3CDTF">2021-09-07T15:32:40Z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